
<file path=[Content_Types].xml><?xml version="1.0" encoding="utf-8"?>
<Types xmlns="http://schemas.openxmlformats.org/package/2006/content-types">
  <Default Extension="crdownload" ContentType="image/jpeg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374" r:id="rId2"/>
    <p:sldId id="353" r:id="rId3"/>
    <p:sldId id="381" r:id="rId4"/>
    <p:sldId id="414" r:id="rId5"/>
    <p:sldId id="382" r:id="rId6"/>
    <p:sldId id="383" r:id="rId7"/>
    <p:sldId id="384" r:id="rId8"/>
    <p:sldId id="415" r:id="rId9"/>
    <p:sldId id="385" r:id="rId10"/>
    <p:sldId id="386" r:id="rId11"/>
    <p:sldId id="387" r:id="rId12"/>
    <p:sldId id="388" r:id="rId13"/>
    <p:sldId id="416" r:id="rId14"/>
    <p:sldId id="389" r:id="rId15"/>
    <p:sldId id="390" r:id="rId16"/>
    <p:sldId id="391" r:id="rId17"/>
    <p:sldId id="417" r:id="rId18"/>
    <p:sldId id="392" r:id="rId19"/>
    <p:sldId id="393" r:id="rId20"/>
    <p:sldId id="394" r:id="rId21"/>
    <p:sldId id="395" r:id="rId22"/>
    <p:sldId id="396" r:id="rId23"/>
    <p:sldId id="418" r:id="rId24"/>
    <p:sldId id="400" r:id="rId25"/>
    <p:sldId id="401" r:id="rId26"/>
    <p:sldId id="402" r:id="rId27"/>
    <p:sldId id="403" r:id="rId28"/>
    <p:sldId id="404" r:id="rId29"/>
    <p:sldId id="405" r:id="rId30"/>
    <p:sldId id="406" r:id="rId31"/>
    <p:sldId id="419" r:id="rId32"/>
    <p:sldId id="407" r:id="rId33"/>
    <p:sldId id="408" r:id="rId34"/>
    <p:sldId id="409" r:id="rId35"/>
    <p:sldId id="420" r:id="rId36"/>
    <p:sldId id="410" r:id="rId37"/>
    <p:sldId id="411" r:id="rId38"/>
    <p:sldId id="412" r:id="rId39"/>
    <p:sldId id="413" r:id="rId40"/>
    <p:sldId id="422" r:id="rId41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n" initials="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BC2"/>
    <a:srgbClr val="DBDBBD"/>
    <a:srgbClr val="DBDBC0"/>
    <a:srgbClr val="D9DBC0"/>
    <a:srgbClr val="D7DBC0"/>
    <a:srgbClr val="D7DBC3"/>
    <a:srgbClr val="D2DBC3"/>
    <a:srgbClr val="C8D7C7"/>
    <a:srgbClr val="D1D8C6"/>
    <a:srgbClr val="D7D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07" autoAdjust="0"/>
    <p:restoredTop sz="94660"/>
  </p:normalViewPr>
  <p:slideViewPr>
    <p:cSldViewPr>
      <p:cViewPr varScale="1">
        <p:scale>
          <a:sx n="87" d="100"/>
          <a:sy n="87" d="100"/>
        </p:scale>
        <p:origin x="14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3BAE4-E21F-43A5-9967-FBF85D3F628E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F1AA5-4090-4688-856C-DC4ADA1381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20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09D5782-43A2-4CEA-963B-FD23A7656146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49BF30C-9D44-407A-BB9A-E4E11335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55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30C93-A66F-4FA7-A3C0-D9FE56992E1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BF30C-9D44-407A-BB9A-E4E11335C62D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9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159DE9-3E38-4D67-BD58-313F2D952248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CF806-0092-4D49-99B7-515921D8CEF0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152400"/>
            <a:ext cx="211455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19125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92E905-12D8-434F-A7CE-C5E6DFE82384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BAF35A-B290-47FD-9EE4-17455498C085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8F89F2-F304-43D5-9C0B-9B355D32412C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A29FE-8C98-4494-A4B5-C92313C0934A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AE57C0-7081-4E70-973B-4500A87178DE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B933F4-FDB2-43E7-910B-2961DB2467B0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3CB9C7-F957-4099-89F2-BA48FA0907D2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32C561-ED51-4F2C-9657-B7F0BC09D2C5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B3856E-7EFC-4F73-B150-7775EE80EE32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CE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05200" y="1524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D41E9DA2-FCF8-4632-9DDD-D4442F48DF8D}" type="datetime1">
              <a:rPr lang="en-US" smtClean="0"/>
              <a:pPr/>
              <a:t>12/18/2024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Construction CPM Conference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94C5D0B-D29E-42A8-B67D-53B54F3EA3A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7" descr="rwctitl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3810000" cy="9525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crdownload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-22086"/>
            <a:ext cx="9144000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latin typeface="Monotype Corsiva" pitchFamily="66" charset="0"/>
              </a:rPr>
              <a:t>Benchmarking As-Built Lags</a:t>
            </a: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2060"/>
                </a:solidFill>
              </a:rPr>
              <a:t>Ron Winter, PSP, FAACE</a:t>
            </a:r>
          </a:p>
          <a:p>
            <a:pPr marL="342900" lvl="0" indent="-342900" algn="ctr" fontAlgn="base"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2060"/>
                </a:solidFill>
              </a:rPr>
              <a:t>Schedule Analyzer Software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D3CE9A-5E14-5848-E73D-67D5689B91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976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As-Built Relationship</a:t>
            </a:r>
          </a:p>
        </p:txBody>
      </p:sp>
      <p:pic>
        <p:nvPicPr>
          <p:cNvPr id="2050" name="Picture 2" descr="C:\Users\Ron\Documents\WORK\AACE\2019 Annual Meeting\As-Built Lags\Rel1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5719" y="990600"/>
            <a:ext cx="6781800" cy="5591176"/>
          </a:xfrm>
          <a:prstGeom prst="rect">
            <a:avLst/>
          </a:prstGeom>
          <a:noFill/>
        </p:spPr>
      </p:pic>
      <p:cxnSp>
        <p:nvCxnSpPr>
          <p:cNvPr id="20" name="Straight Arrow Connector 19"/>
          <p:cNvCxnSpPr/>
          <p:nvPr/>
        </p:nvCxnSpPr>
        <p:spPr>
          <a:xfrm>
            <a:off x="4248538" y="5449076"/>
            <a:ext cx="1981200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43400" y="502473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Variance</a:t>
            </a:r>
          </a:p>
        </p:txBody>
      </p:sp>
    </p:spTree>
    <p:extLst>
      <p:ext uri="{BB962C8B-B14F-4D97-AF65-F5344CB8AC3E}">
        <p14:creationId xmlns:p14="http://schemas.microsoft.com/office/powerpoint/2010/main" val="1660718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can’t manage what you can’t measure</a:t>
            </a:r>
          </a:p>
          <a:p>
            <a:r>
              <a:rPr lang="en-US" dirty="0"/>
              <a:t>With existing software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We can’t measure relationships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What is there to measure?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Relationship Properties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803143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/>
              <a:t>Both have duration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Relationship lag/activity remaining duration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May be expended non-linearly</a:t>
            </a:r>
          </a:p>
          <a:p>
            <a:r>
              <a:rPr lang="en-US" dirty="0"/>
              <a:t>Both have float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May be different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P6 shows relationship float on predecessor tab</a:t>
            </a:r>
          </a:p>
          <a:p>
            <a:r>
              <a:rPr lang="en-US" dirty="0"/>
              <a:t>Relationships do not consume resources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Except for time (and float)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0800" y="152400"/>
            <a:ext cx="6553200" cy="1066800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70C0"/>
                </a:solidFill>
              </a:rPr>
              <a:t>Rels</a:t>
            </a:r>
            <a:r>
              <a:rPr lang="en-US" sz="3600" b="1" dirty="0">
                <a:solidFill>
                  <a:srgbClr val="0070C0"/>
                </a:solidFill>
              </a:rPr>
              <a:t> &amp; Activity Similarities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714320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A47BF-5E49-6097-705A-CEC4AA634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78299-D9C8-02D1-D163-A90861D39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7F60B3-41F5-C3D7-C8E9-41134F75C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A88D24-7ABB-3959-3EB0-ED00DC4859BD}"/>
              </a:ext>
            </a:extLst>
          </p:cNvPr>
          <p:cNvSpPr txBox="1"/>
          <p:nvPr/>
        </p:nvSpPr>
        <p:spPr>
          <a:xfrm>
            <a:off x="0" y="-22086"/>
            <a:ext cx="9144000" cy="31700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latin typeface="Monotype Corsiva" pitchFamily="66" charset="0"/>
              </a:rPr>
              <a:t>Relationship Float Consumption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58424BEA-258B-8D05-7741-AF19C1189A72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F7A0B-1CA7-D71B-3563-D25729E79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00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Relationship does not need to start on-time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If there is float available</a:t>
            </a:r>
          </a:p>
          <a:p>
            <a:r>
              <a:rPr lang="en-US" dirty="0"/>
              <a:t>Monitoring float consumption involves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Monitoring activity durations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Monitoring relationship durations</a:t>
            </a:r>
          </a:p>
          <a:p>
            <a:r>
              <a:rPr lang="en-US" dirty="0"/>
              <a:t>Relationship As-Built Report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76600" y="152400"/>
            <a:ext cx="5867400" cy="1066800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70C0"/>
                </a:solidFill>
              </a:rPr>
              <a:t>Rel</a:t>
            </a:r>
            <a:r>
              <a:rPr lang="en-US" sz="3600" b="1" dirty="0">
                <a:solidFill>
                  <a:srgbClr val="0070C0"/>
                </a:solidFill>
              </a:rPr>
              <a:t> Float Consumption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1514452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400" y="152400"/>
            <a:ext cx="5943600" cy="1066800"/>
          </a:xfrm>
        </p:spPr>
        <p:txBody>
          <a:bodyPr/>
          <a:lstStyle/>
          <a:p>
            <a:r>
              <a:rPr lang="en-US" sz="3600" b="1" dirty="0" err="1">
                <a:solidFill>
                  <a:srgbClr val="0070C0"/>
                </a:solidFill>
              </a:rPr>
              <a:t>Rel</a:t>
            </a:r>
            <a:r>
              <a:rPr lang="en-US" sz="3600" b="1" dirty="0">
                <a:solidFill>
                  <a:srgbClr val="0070C0"/>
                </a:solidFill>
              </a:rPr>
              <a:t> As-Built Report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381000" y="1219200"/>
            <a:ext cx="8534400" cy="495300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              ----------Lag Duration----------   Lost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Pred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C Float  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Succ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C Float Type Planned  Actual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Remaing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Variance  Float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—————— - ——————— —————— - ——————— —— ——————— ——————— ——————— ——————— ———————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A9050  N     -19 FS       0       0       0       0     -57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EW003  N     140 FS       0     163       0     163    -216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A9630  N     144 FS       0     196       0     196    -220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A8250  N     113 FS       0       0       0       0    -189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A1200  N      83 FS       0       0       0       0    -159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A1380  Y     -54 FS       0       0       0       0     -22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A1050  N      73 FS       0       0       0       0    -149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A2460  N      82 FS       0     126       0     126    -158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A1000  Y     -76 A7550  N     117 FS       0      84       0      84    -193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A1050  N      73 A1070  N      73 FS       0       0       0       0       0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A1070  N      73 A1080  N      73 FS       0      -1       0      -1       0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A1850  Y     -54 A9830  Y     -56 FS       0    19.6       0    19.6       2 *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A10930 N       2 A10950 N         FS       0      13       0      13        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… … … 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—————— - ——————— —————— - ——————— —— ——————— ——————— ——————— ——————— ———————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425 total relationships with actual progress were analyzed.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CAUTION: Lines ending with a '*' indicate that the relationship was critical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and the lag delay caused it to lose (positive) float.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1512402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Difficult to report</a:t>
            </a:r>
          </a:p>
          <a:p>
            <a:r>
              <a:rPr lang="en-US" dirty="0"/>
              <a:t>Once activity is complete</a:t>
            </a:r>
          </a:p>
          <a:p>
            <a:pPr lvl="1"/>
            <a:r>
              <a:rPr lang="en-US" sz="3000" dirty="0">
                <a:solidFill>
                  <a:srgbClr val="0070C0"/>
                </a:solidFill>
              </a:rPr>
              <a:t>Float value not useful</a:t>
            </a:r>
          </a:p>
          <a:p>
            <a:r>
              <a:rPr lang="en-US" dirty="0"/>
              <a:t>Look-up activity float in baseline schedules</a:t>
            </a:r>
          </a:p>
          <a:p>
            <a:r>
              <a:rPr lang="en-US" dirty="0"/>
              <a:t>Critical relationship</a:t>
            </a:r>
          </a:p>
          <a:p>
            <a:pPr lvl="1"/>
            <a:r>
              <a:rPr lang="en-US" sz="3000" dirty="0">
                <a:solidFill>
                  <a:srgbClr val="0070C0"/>
                </a:solidFill>
              </a:rPr>
              <a:t>Predecessor activity critical and</a:t>
            </a:r>
          </a:p>
          <a:p>
            <a:pPr lvl="1"/>
            <a:r>
              <a:rPr lang="en-US" sz="3000" dirty="0">
                <a:solidFill>
                  <a:srgbClr val="0070C0"/>
                </a:solidFill>
              </a:rPr>
              <a:t>Successor activity critical</a:t>
            </a:r>
            <a:br>
              <a:rPr lang="en-US" dirty="0"/>
            </a:br>
            <a:endParaRPr lang="en-US" dirty="0"/>
          </a:p>
          <a:p>
            <a:pPr lvl="1"/>
            <a:r>
              <a:rPr lang="en-US" sz="3000" dirty="0">
                <a:solidFill>
                  <a:srgbClr val="0070C0"/>
                </a:solidFill>
              </a:rPr>
              <a:t>Alternatively; when relationship is critical</a:t>
            </a:r>
          </a:p>
          <a:p>
            <a:pPr lvl="2"/>
            <a:r>
              <a:rPr lang="en-US" dirty="0"/>
              <a:t>No one reports on this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As-Built Float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458850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BD141-2174-E5A2-454B-A3E75BEC5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1147F-93CE-6BAD-E1A0-B8F67B91B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E38FB-B4DC-D948-2C23-DAEB7FAC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D9CECF-8CC0-125A-A39B-E79E500DE4AF}"/>
              </a:ext>
            </a:extLst>
          </p:cNvPr>
          <p:cNvSpPr txBox="1"/>
          <p:nvPr/>
        </p:nvSpPr>
        <p:spPr>
          <a:xfrm>
            <a:off x="0" y="-22086"/>
            <a:ext cx="9144000" cy="378565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latin typeface="Monotype Corsiva" pitchFamily="66" charset="0"/>
              </a:rPr>
              <a:t>Measuring Relationship Progress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91F94BD-1B69-B44E-D132-53B1011388C4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72839A-6005-6B6E-E6FC-EF5DC6307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397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As-Planned versus As-Built lag durations</a:t>
            </a:r>
          </a:p>
          <a:p>
            <a:r>
              <a:rPr lang="en-US" dirty="0"/>
              <a:t>Can be benchmarked just like activities</a:t>
            </a:r>
          </a:p>
          <a:p>
            <a:r>
              <a:rPr lang="en-US" dirty="0"/>
              <a:t>Relationship Actual Duration Quality Statistics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Need to define what is ‘on-time’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The following examples use less that one day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(-0.9999 to +0.9999)</a:t>
            </a:r>
          </a:p>
          <a:p>
            <a:r>
              <a:rPr lang="en-US" dirty="0"/>
              <a:t>Four new reports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2800" y="152400"/>
            <a:ext cx="57912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Measuring Relationships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475146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16876" y="12357"/>
            <a:ext cx="59436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Summary </a:t>
            </a:r>
            <a:r>
              <a:rPr lang="en-US" sz="3600" b="1" dirty="0" err="1">
                <a:solidFill>
                  <a:srgbClr val="0070C0"/>
                </a:solidFill>
              </a:rPr>
              <a:t>Rel</a:t>
            </a:r>
            <a:r>
              <a:rPr lang="en-US" sz="3600" b="1" dirty="0">
                <a:solidFill>
                  <a:srgbClr val="0070C0"/>
                </a:solidFill>
              </a:rPr>
              <a:t> Analysis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524000" y="762000"/>
            <a:ext cx="6019800" cy="5867399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</a:t>
            </a: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All Relationships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Total relationships analyzed             : 1484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Total relationships with actual progress : 425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Mean of the lag variance                 : 10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Standard Deviation of lag variance       : 32.57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of early relationships            : 22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Percent of early relationships       : 5.18%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of on-time relationships          : 236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Percent of on-time relationships     : 55.53%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of late relationships             : 167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Percent of late relationships        : 39.29%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5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Just Critical Relationships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Total critical relationships             : 53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Mean of critical lag variance            : 1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Standard Deviation critical lag variance : 7.39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of early critical relationships   : 6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Percent of early critical </a:t>
            </a:r>
            <a:r>
              <a:rPr kumimoji="0" 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rels</a:t>
            </a: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: 11.32%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of on-time critical relationships : 29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Percent of on-time critical </a:t>
            </a:r>
            <a:r>
              <a:rPr kumimoji="0" 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rels</a:t>
            </a: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: 54.72%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of late critical relationships    : 18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Percent of late critical </a:t>
            </a:r>
            <a:r>
              <a:rPr kumimoji="0" 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rels</a:t>
            </a: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: 33.96%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Number critical lag delays with progress : 3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81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304800"/>
            <a:ext cx="5638800" cy="7620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Ron Winter, PSP, FAACE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r>
              <a:rPr lang="en-US" sz="2800" dirty="0"/>
              <a:t>Bachelor of Science in Engineering</a:t>
            </a:r>
          </a:p>
          <a:p>
            <a:r>
              <a:rPr lang="en-US" sz="2800" b="1" dirty="0"/>
              <a:t>Construction Scheduler</a:t>
            </a:r>
          </a:p>
          <a:p>
            <a:r>
              <a:rPr lang="en-US" sz="2800" dirty="0"/>
              <a:t>US Air Force Navigator</a:t>
            </a:r>
          </a:p>
          <a:p>
            <a:r>
              <a:rPr lang="en-US" sz="2800" b="1" dirty="0"/>
              <a:t>Construction Scheduler</a:t>
            </a:r>
          </a:p>
          <a:p>
            <a:r>
              <a:rPr lang="en-US" sz="2800" dirty="0"/>
              <a:t>Master of Science in Systems Management</a:t>
            </a:r>
          </a:p>
          <a:p>
            <a:r>
              <a:rPr lang="en-US" sz="2800" dirty="0"/>
              <a:t>Programmer, Project Manager, Customer Support, and Industrial Trainer</a:t>
            </a:r>
          </a:p>
          <a:p>
            <a:r>
              <a:rPr lang="en-US" sz="2800" b="1" dirty="0"/>
              <a:t>Construction Scheduler</a:t>
            </a:r>
          </a:p>
          <a:p>
            <a:r>
              <a:rPr lang="en-US" sz="2800" dirty="0"/>
              <a:t>Developer of Schedule Analyzer Software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  <p:pic>
        <p:nvPicPr>
          <p:cNvPr id="33793" name="Picture 1" descr="C:\Users\Ron\Desktop\SA Transparent 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5562600"/>
            <a:ext cx="2061882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planned lag value affect accuracy?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Lag Analysis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304800" y="2852678"/>
            <a:ext cx="8534400" cy="2862322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Planned  Number Average  Number Percent  Number Percent  Number Percent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Lag-Val of-Lags  Actual On-Time </a:t>
            </a:r>
            <a:r>
              <a:rPr kumimoji="0" 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On-Time</a:t>
            </a: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Early   </a:t>
            </a:r>
            <a:r>
              <a:rPr kumimoji="0" 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Early</a:t>
            </a: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Late    </a:t>
            </a:r>
            <a:r>
              <a:rPr kumimoji="0" 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Late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——————— ——————— ——————— ——————— ——————— ——————— ——————— ——————— ———————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0     725      31     115   15.86     149   20.55     461   63.59 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1      32      21       0       0       1    3.12      31   96.88 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2       3       9       0       0       0       0       3     100 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5       8       3       2      25       4      50       2      25 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10       1       2       0       0       1     100       0       0 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65       1      65       1     100       0       0       0       0 </a:t>
            </a: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——————— ——————— ——————— ——————— ——————— ——————— ——————— ——————— ———————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468845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Breakdown by successor responsibility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Responsibility Analysis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04800" y="1981200"/>
            <a:ext cx="8458200" cy="426720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Planned  Number Average  Number Percent  Number Percent  Number Percent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Act Code   Lag-Val of-Lags  Actual On-Time </a:t>
            </a:r>
            <a:r>
              <a:rPr kumimoji="0" lang="en-US" sz="1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On-Time</a:t>
            </a: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Early   </a:t>
            </a:r>
            <a:r>
              <a:rPr kumimoji="0" lang="en-US" sz="1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Early</a:t>
            </a: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Late    </a:t>
            </a:r>
            <a:r>
              <a:rPr kumimoji="0" lang="en-US" sz="1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Late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—————————— ——————— ——————— ——————— ——————— ——————— ——————— ——————— ——————— ———————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Client           0     100       1      25      25       3       3      72      72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 0     325      34      66   20.31      48   14.77     211   64.92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Designer         0     217      20      64   29.49       8    3.69     145   66.82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Supplier         0      61       7      11   18.03       3    4.92      47   77.05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 1       1       4       0       0       0       0       1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 2       1       2       1     100       0       0       0       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Designer         4       4      22       0       0       1      25       3      75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 4       3       3       0       0       1   33.33       2   66.67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 5       3       8       0       0       0       0       3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 8       5      52       0       0       1      20       4      80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Supplier         8       1      32       0       0       0       0       1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11       1      88       0       0       0       0       1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12       2      52       0       0       0       0       2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Supplier        15       1      28       0       0       0       0       1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Supplier        16       1      28       0       0       0       0       1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22       1      20       0       0       1     100       0       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Contractor      24       1     152       0       0       0       0       1     100 </a:t>
            </a:r>
            <a:endParaRPr kumimoji="0" lang="en-US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—————————— ——————— ——————— ——————— ——————— ——————— ——————— ——————— ——————— ———————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947998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24200" y="274638"/>
            <a:ext cx="6019800" cy="7921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Lag Graphical Analysis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957" y="1371600"/>
            <a:ext cx="8246843" cy="4972764"/>
          </a:xfrm>
          <a:prstGeom prst="rect">
            <a:avLst/>
          </a:prstGeom>
          <a:noFill/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343759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696FA-87D5-B8CA-7CF7-F65F445DD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1312A-33F1-1822-9677-A7A213832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464F4F-CB66-B846-A7D9-DAE77B08C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3276B8-C759-F0C3-E803-67CF85FD5833}"/>
              </a:ext>
            </a:extLst>
          </p:cNvPr>
          <p:cNvSpPr txBox="1"/>
          <p:nvPr/>
        </p:nvSpPr>
        <p:spPr>
          <a:xfrm>
            <a:off x="0" y="-22086"/>
            <a:ext cx="9144000" cy="440120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Benchmarking Relationship Progress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DC3B2D97-5CFB-02A9-55B8-6ABE59ADFA9B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6BBA65-39C4-0B2E-D706-C01379D727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27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0" y="0"/>
            <a:ext cx="6096000" cy="1066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Benchmark Study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838199" y="761999"/>
          <a:ext cx="7315200" cy="5867406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604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70" marR="8670" marT="8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70" marR="8670" marT="8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70" marR="8670" marT="86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70" marR="8670" marT="867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Early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On-Time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Late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Schedule Name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Started Rels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 Lag Variance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St. Dev Variance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EKR2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PL03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HQNE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PARK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TR11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SP10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0009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SA11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UP12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638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6800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6021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998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4056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VOGL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CPWT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149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POLB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OMVP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0755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CHOP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10808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2998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1841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5969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7244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740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2092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4412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HQNG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5311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WTPR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7031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JG09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526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389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4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C001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8670" marR="8670" marT="86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8670" marR="8670" marT="86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2286000" y="990600"/>
            <a:ext cx="7620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46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38199" y="761999"/>
          <a:ext cx="7239000" cy="5943602"/>
        </p:xfrm>
        <a:graphic>
          <a:graphicData uri="http://schemas.openxmlformats.org/drawingml/2006/table">
            <a:tbl>
              <a:tblPr/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PS43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7644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2638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4253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SHTE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2W52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4672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HYD4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0575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5101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709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3865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A031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CU38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15234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2688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1883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10663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HWY2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5915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3757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7513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1748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4745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HQNS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2827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6133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1149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3941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X101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2943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2173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VERY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21270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2149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6087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13034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S053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5066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RT58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B114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2147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1291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X042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BT29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0813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68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0354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14281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1339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3610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9332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81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PLPB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1522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314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8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38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St. Dev.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8637" marR="8637" marT="86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38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Totals: 46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147048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24010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30395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92643</a:t>
                      </a:r>
                    </a:p>
                  </a:txBody>
                  <a:tcPr marL="8637" marR="8637" marT="86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37" marR="8637" marT="863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533400" y="5943600"/>
            <a:ext cx="2895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48200" y="5943600"/>
            <a:ext cx="7620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19800" y="5943600"/>
            <a:ext cx="7620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67600" y="5943600"/>
            <a:ext cx="7620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96387" y="5558135"/>
            <a:ext cx="813813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Early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5558135"/>
            <a:ext cx="1285929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On-Time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67600" y="5558135"/>
            <a:ext cx="72301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Late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7400" y="5558135"/>
            <a:ext cx="1214179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Average</a:t>
            </a:r>
          </a:p>
        </p:txBody>
      </p:sp>
      <p:sp>
        <p:nvSpPr>
          <p:cNvPr id="15" name="Title 3"/>
          <p:cNvSpPr>
            <a:spLocks noGrp="1"/>
          </p:cNvSpPr>
          <p:nvPr>
            <p:ph type="title"/>
          </p:nvPr>
        </p:nvSpPr>
        <p:spPr>
          <a:xfrm>
            <a:off x="3048000" y="0"/>
            <a:ext cx="6096000" cy="1066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Benchmark Study</a:t>
            </a:r>
          </a:p>
        </p:txBody>
      </p:sp>
    </p:spTree>
    <p:extLst>
      <p:ext uri="{BB962C8B-B14F-4D97-AF65-F5344CB8AC3E}">
        <p14:creationId xmlns:p14="http://schemas.microsoft.com/office/powerpoint/2010/main" val="147258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46 independent schedules analyzed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Mean lag variance: 26 days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Standard deviation: 22 days</a:t>
            </a:r>
          </a:p>
          <a:p>
            <a:r>
              <a:rPr lang="en-US" dirty="0"/>
              <a:t>Benchmark study of as-built relationships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Schedules with mean variance greater than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48 days are out of the normal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7 schedules failed this benchmark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4600" y="152400"/>
            <a:ext cx="66294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Benchmarking Relationships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9130537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46 independent as-built schedules analyzed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19% of the relationships finished early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20% finished on-time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61% of them finished late</a:t>
            </a:r>
          </a:p>
          <a:p>
            <a:r>
              <a:rPr lang="en-US" dirty="0"/>
              <a:t>When just critical relationships considered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20% of the relationships finished early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22% finished on-time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58% of them finished late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2514600" y="152400"/>
            <a:ext cx="66294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Benchmarking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2665016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20% of the relationships finished early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20% finished on-time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60% of them finished late</a:t>
            </a:r>
          </a:p>
          <a:p>
            <a:r>
              <a:rPr lang="en-US" dirty="0"/>
              <a:t>Other statistics,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87% schedules used lags greater than zero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24% schedules used negative lags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Average longest lag was 86 days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2514600" y="152400"/>
            <a:ext cx="66294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Benchmarking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807689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non-zero lags require intention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How accurate were the estimates?</a:t>
            </a:r>
          </a:p>
          <a:p>
            <a:r>
              <a:rPr lang="en-US" dirty="0"/>
              <a:t>Planned negative lags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Average finished 4 days later than planned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Standard deviation of 18 days</a:t>
            </a:r>
          </a:p>
          <a:p>
            <a:r>
              <a:rPr lang="en-US" dirty="0"/>
              <a:t>Planned positive lags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Average finished 17 days later than planned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Standard deviation of 18 days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Non-Zero Lag Accuracy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51238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Reporting relationship performance</a:t>
            </a:r>
          </a:p>
          <a:p>
            <a:r>
              <a:rPr lang="en-US" dirty="0"/>
              <a:t>The anatomy of a relationship</a:t>
            </a:r>
          </a:p>
          <a:p>
            <a:r>
              <a:rPr lang="en-US" dirty="0"/>
              <a:t>Relationship float consumption</a:t>
            </a:r>
          </a:p>
          <a:p>
            <a:r>
              <a:rPr lang="en-US" dirty="0"/>
              <a:t>Measuring relationship progress</a:t>
            </a:r>
          </a:p>
          <a:p>
            <a:r>
              <a:rPr lang="en-US" dirty="0"/>
              <a:t>Benchmarking relationship progress</a:t>
            </a:r>
          </a:p>
          <a:p>
            <a:r>
              <a:rPr lang="en-US" dirty="0"/>
              <a:t>Future of relationship tracking</a:t>
            </a:r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What To Expect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8666161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257800"/>
          </a:xfrm>
        </p:spPr>
        <p:txBody>
          <a:bodyPr/>
          <a:lstStyle/>
          <a:p>
            <a:r>
              <a:rPr lang="en-US" dirty="0"/>
              <a:t>Plan FS/0 with intention of starting early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Simplifies As-Planned Schedule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Overcomes owner objections</a:t>
            </a:r>
          </a:p>
          <a:p>
            <a:r>
              <a:rPr lang="en-US" dirty="0"/>
              <a:t>Actual start less than 3 days early (1-2 days)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98% of schedules showed some instances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1 out of 46 did not have scheduler’s short-cut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 schedules had 30% short-cuts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Average was 8% of all relationships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Scheduler’s Short-Cut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2067696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48D17-AA72-B437-A7F6-E954E8B5D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1F3AF-7AC6-7AFF-21EB-14D639299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D1ED10-855F-12F8-8D8A-57E89A8C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0DC573-E2D8-8998-15C2-E6BBAED2F122}"/>
              </a:ext>
            </a:extLst>
          </p:cNvPr>
          <p:cNvSpPr txBox="1"/>
          <p:nvPr/>
        </p:nvSpPr>
        <p:spPr>
          <a:xfrm>
            <a:off x="0" y="-22086"/>
            <a:ext cx="9144000" cy="501675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The Future of Relationship Tracking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32A8597D-1912-B3B9-4A5E-8CFDA59868DF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BDFBA3-29E3-A893-44DA-9139E56E2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42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 on merge bias ‘mini-milestones’</a:t>
            </a:r>
          </a:p>
          <a:p>
            <a:r>
              <a:rPr lang="en-US" dirty="0"/>
              <a:t>User-definable relationship codes</a:t>
            </a:r>
          </a:p>
          <a:p>
            <a:r>
              <a:rPr lang="en-US" dirty="0"/>
              <a:t>Text narratives for relationships</a:t>
            </a:r>
          </a:p>
          <a:p>
            <a:r>
              <a:rPr lang="en-US" dirty="0"/>
              <a:t>Select relationships by predecessor and/or successor codes</a:t>
            </a:r>
          </a:p>
          <a:p>
            <a:r>
              <a:rPr lang="en-US" dirty="0"/>
              <a:t>Expand the types of relationships</a:t>
            </a:r>
          </a:p>
          <a:p>
            <a:r>
              <a:rPr lang="en-US" dirty="0"/>
              <a:t>Treat lags like activity durations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Allow calendars and duration types to be assigned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RDCPM™ Certification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877669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Relationship Diagramming Method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768239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Automatic lag modifications based on productivity</a:t>
            </a:r>
          </a:p>
          <a:p>
            <a:r>
              <a:rPr lang="en-US" dirty="0"/>
              <a:t>Complex logic based on rule sets</a:t>
            </a:r>
          </a:p>
          <a:p>
            <a:r>
              <a:rPr lang="en-US" dirty="0"/>
              <a:t>Improved handling of out-of-sequence progress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Change FS to FF</a:t>
            </a:r>
          </a:p>
          <a:p>
            <a:r>
              <a:rPr lang="en-US" dirty="0"/>
              <a:t>Expand float measurement types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Multi-calendar float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Path free float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RDCPM™ Certification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895846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vendors have earned partial RDCPM™ certification</a:t>
            </a:r>
          </a:p>
          <a:p>
            <a:r>
              <a:rPr lang="en-US" dirty="0"/>
              <a:t>Also needed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Add the display of remaining lag duration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Add the display of actual lag duration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Add lag As-Planned/As-Built variance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Sort relationship reports based on planned lag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400" y="152400"/>
            <a:ext cx="59436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Future of </a:t>
            </a:r>
            <a:r>
              <a:rPr lang="en-US" sz="3600" b="1" dirty="0" err="1">
                <a:solidFill>
                  <a:srgbClr val="0070C0"/>
                </a:solidFill>
              </a:rPr>
              <a:t>Rel</a:t>
            </a:r>
            <a:r>
              <a:rPr lang="en-US" sz="3600" b="1" dirty="0">
                <a:solidFill>
                  <a:srgbClr val="0070C0"/>
                </a:solidFill>
              </a:rPr>
              <a:t> Tracking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4227617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650B1-60EB-1BF8-F67D-29E43E8A1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22855-3116-1E3B-5EDE-857D3A985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D834EB-C9ED-7604-D4D6-473CF69F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F7FA8D-D8DA-B380-B7ED-AE7CAA248459}"/>
              </a:ext>
            </a:extLst>
          </p:cNvPr>
          <p:cNvSpPr txBox="1"/>
          <p:nvPr/>
        </p:nvSpPr>
        <p:spPr>
          <a:xfrm>
            <a:off x="0" y="-22086"/>
            <a:ext cx="9144000" cy="370870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ts val="4500"/>
              </a:lnSpc>
              <a:spcBef>
                <a:spcPct val="0"/>
              </a:spcBef>
              <a:defRPr/>
            </a:pPr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Conclusions</a:t>
            </a:r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D40DEBC3-323A-4D6D-D17D-D6CE0A9C4370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636875-5E43-A312-A486-72400C9F07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91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Switch from ADM to PDM software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Overlooked reporting on relationships</a:t>
            </a:r>
          </a:p>
          <a:p>
            <a:r>
              <a:rPr lang="en-US" dirty="0"/>
              <a:t>Relationships have many unused properties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Only limited by software offerings</a:t>
            </a:r>
          </a:p>
          <a:p>
            <a:r>
              <a:rPr lang="en-US" dirty="0"/>
              <a:t>Consumption of relationship float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Analysis can lead to better project management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Conclusions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0747048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Benchmark relationship performance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Can be limited to just critical relationships</a:t>
            </a:r>
          </a:p>
          <a:p>
            <a:r>
              <a:rPr lang="en-US" dirty="0"/>
              <a:t>General benchmarking averages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20% finish early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20% finish on-time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60% finish late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Holds true with general population and critical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Conclusions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154090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Benchmark in-general findings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Planned negative lags are better estimated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Planned positive lags planned better than 0 lags</a:t>
            </a:r>
          </a:p>
          <a:p>
            <a:r>
              <a:rPr lang="en-US" dirty="0"/>
              <a:t>Scheduler’s Shortcut is a real phenomenon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Approximately 8% of all FS/0 relationships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High of around 30%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Conclusions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13896782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 of CPM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Enhanced reporting of relationship statistics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Remaining lag and actual lag needed now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Up to software companies to meet the need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Conclusions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03318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778FB-BA6D-7499-F665-33C2BD4C3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97E88-F8B8-B72A-2AB7-038390A0B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19C64-98A5-2652-4076-BF730F73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F05975-5CF9-7E68-7BA1-5FF23212B65E}"/>
              </a:ext>
            </a:extLst>
          </p:cNvPr>
          <p:cNvSpPr txBox="1"/>
          <p:nvPr/>
        </p:nvSpPr>
        <p:spPr>
          <a:xfrm>
            <a:off x="0" y="-22086"/>
            <a:ext cx="9144000" cy="255454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latin typeface="Monotype Corsiva" pitchFamily="66" charset="0"/>
              </a:rPr>
              <a:t>Reporting Relationship Performance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6CBDCB39-E55E-F0C4-86D7-4B063E69EC84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014426-6123-BDF0-9E3D-B6A735A7E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401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AD5D5-881C-0AAA-ADC7-FC0160D9B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8732-9E6D-52BE-14F2-596FDC2E5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7FC205-EB13-680E-E4D5-7267A83EA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9E6562-9547-9938-18E3-B5DF0FD72EB3}"/>
              </a:ext>
            </a:extLst>
          </p:cNvPr>
          <p:cNvSpPr txBox="1"/>
          <p:nvPr/>
        </p:nvSpPr>
        <p:spPr>
          <a:xfrm>
            <a:off x="0" y="-22086"/>
            <a:ext cx="9144000" cy="313162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ts val="4500"/>
              </a:lnSpc>
              <a:spcBef>
                <a:spcPct val="0"/>
              </a:spcBef>
              <a:defRPr/>
            </a:pPr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</a:t>
            </a:r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Questions?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EE56EBDB-DE69-ADD0-F611-12F15AE1E5B4}"/>
              </a:ext>
            </a:extLst>
          </p:cNvPr>
          <p:cNvSpPr txBox="1">
            <a:spLocks/>
          </p:cNvSpPr>
          <p:nvPr/>
        </p:nvSpPr>
        <p:spPr bwMode="auto">
          <a:xfrm>
            <a:off x="0" y="5638801"/>
            <a:ext cx="9144000" cy="1219200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2060"/>
                </a:solidFill>
              </a:rPr>
              <a:t>Ron Winter, PSP, FAACE</a:t>
            </a:r>
          </a:p>
          <a:p>
            <a:pPr marL="342900" lvl="0" indent="-342900" algn="ctr" fontAlgn="base"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2060"/>
                </a:solidFill>
              </a:rPr>
              <a:t>Schedule Analyzer Software</a:t>
            </a:r>
          </a:p>
          <a:p>
            <a:pPr marL="342900" lvl="0" indent="-342900" algn="ctr" fontAlgn="base">
              <a:spcAft>
                <a:spcPct val="0"/>
              </a:spcAf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Monotype Corsiva" pitchFamily="66" charset="0"/>
                <a:ea typeface="+mj-ea"/>
                <a:cs typeface="+mj-cs"/>
              </a:rPr>
              <a:t>ron@ronwinterconsulting.com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E34B83-6A63-D568-48FE-8A458137E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19200"/>
            <a:ext cx="9144000" cy="4438555"/>
          </a:xfrm>
          <a:prstGeom prst="rect">
            <a:avLst/>
          </a:prstGeom>
        </p:spPr>
      </p:pic>
      <p:pic>
        <p:nvPicPr>
          <p:cNvPr id="4" name="Picture 2" descr="C:\Users\Ron\Desktop\Ron_Cartoon.gif">
            <a:extLst>
              <a:ext uri="{FF2B5EF4-FFF2-40B4-BE49-F238E27FC236}">
                <a16:creationId xmlns:a16="http://schemas.microsoft.com/office/drawing/2014/main" id="{BAA0C105-8595-D559-A533-D54DCE7D1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9954" y="1371600"/>
            <a:ext cx="3684045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729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beginning there was ADM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Arrow Diagramming Method</a:t>
            </a:r>
          </a:p>
          <a:p>
            <a:r>
              <a:rPr lang="en-US" dirty="0"/>
              <a:t>ADM does not have relationships*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Relationships built-into activity IDs</a:t>
            </a:r>
          </a:p>
          <a:p>
            <a:pPr lvl="2"/>
            <a:r>
              <a:rPr lang="en-US" dirty="0"/>
              <a:t>Act 100-110 predecessor to Act 110-120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No need for a relationship report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Lags in PDM were just another ADM activity</a:t>
            </a:r>
          </a:p>
          <a:p>
            <a:pPr lvl="2"/>
            <a:r>
              <a:rPr lang="en-US" dirty="0"/>
              <a:t>Easy to benchmark ‘relationships’</a:t>
            </a:r>
          </a:p>
          <a:p>
            <a:pPr lvl="2"/>
            <a:r>
              <a:rPr lang="en-US" dirty="0"/>
              <a:t>Example, “Was concrete curing time observed?”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152400"/>
            <a:ext cx="63246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Evolution of CPM Software</a:t>
            </a:r>
          </a:p>
        </p:txBody>
      </p:sp>
      <p:sp>
        <p:nvSpPr>
          <p:cNvPr id="5" name="Oval 4"/>
          <p:cNvSpPr/>
          <p:nvPr/>
        </p:nvSpPr>
        <p:spPr>
          <a:xfrm>
            <a:off x="6019800" y="3581400"/>
            <a:ext cx="609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743200" y="3581400"/>
            <a:ext cx="609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1981374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came PDM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Precedence Diagramming Method</a:t>
            </a:r>
          </a:p>
          <a:p>
            <a:r>
              <a:rPr lang="en-US" dirty="0"/>
              <a:t>Logic represented by separate relationships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Planned versus actual lags difficult to see</a:t>
            </a:r>
          </a:p>
          <a:p>
            <a:pPr lvl="2"/>
            <a:r>
              <a:rPr lang="en-US" dirty="0"/>
              <a:t>Example, “Was concrete curing time sufficient?”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No relationship variance reports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Perhaps software companies ‘forgot’ to add this?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152400"/>
            <a:ext cx="62484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Evolution of CPM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56743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Status of the remaining (in-progress) lag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We know this for activities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Why not for relationships?</a:t>
            </a:r>
          </a:p>
          <a:p>
            <a:r>
              <a:rPr lang="en-US" dirty="0"/>
              <a:t>Updating status of remaining lag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Huh?  Who does that?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No one</a:t>
            </a:r>
            <a:r>
              <a:rPr lang="en-US" dirty="0"/>
              <a:t>	</a:t>
            </a:r>
          </a:p>
          <a:p>
            <a:r>
              <a:rPr lang="en-US" dirty="0"/>
              <a:t>Instead of SNET constraint on successor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Why not update lag?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400" y="152400"/>
            <a:ext cx="59436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Obvious Missing Feature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1146157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369FD-14EA-D71D-0B97-C94FFE96B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67C5-1595-C24E-C960-CEF53DA0B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BE4DC-2083-0A31-6D91-6C4373EA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5D0B-D29E-42A8-B67D-53B54F3EA3A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2FF11B-3A44-82FE-F5DA-C623ABAA2B19}"/>
              </a:ext>
            </a:extLst>
          </p:cNvPr>
          <p:cNvSpPr txBox="1"/>
          <p:nvPr/>
        </p:nvSpPr>
        <p:spPr>
          <a:xfrm>
            <a:off x="0" y="-22086"/>
            <a:ext cx="9144000" cy="255454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Construction CPM Conference </a:t>
            </a:r>
            <a:r>
              <a:rPr lang="en-US" sz="4000" b="1" kern="0" dirty="0">
                <a:solidFill>
                  <a:srgbClr val="002060"/>
                </a:solidFill>
                <a:latin typeface="Monotype Corsiva" pitchFamily="66" charset="0"/>
              </a:rPr>
              <a:t>Anatomy of a Relationship</a:t>
            </a:r>
          </a:p>
          <a:p>
            <a:pPr algn="ctr"/>
            <a:endParaRPr lang="en-US" sz="4000" b="1" kern="0" dirty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en-US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6A5DE37F-5332-75FB-3F8B-DB1EE0D68325}"/>
              </a:ext>
            </a:extLst>
          </p:cNvPr>
          <p:cNvSpPr txBox="1">
            <a:spLocks/>
          </p:cNvSpPr>
          <p:nvPr/>
        </p:nvSpPr>
        <p:spPr bwMode="auto">
          <a:xfrm>
            <a:off x="0" y="5962555"/>
            <a:ext cx="9144000" cy="89544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base">
              <a:spcAft>
                <a:spcPct val="0"/>
              </a:spcAft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97E48C-949F-EF40-5A9A-70B29C7C2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0"/>
            <a:ext cx="9144000" cy="443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00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Completion of logical predecessors</a:t>
            </a:r>
          </a:p>
          <a:p>
            <a:r>
              <a:rPr lang="en-US" dirty="0"/>
              <a:t>Administrative requirements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Access to the work area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Enough qualified workers present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Supervision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Usable plans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Required materials and tools being present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Availability of required utilities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3615-B320-428E-8F0B-27A29EA952E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400" y="152400"/>
            <a:ext cx="5943600" cy="1066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Requirements to Begin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Construction CPM Conference</a:t>
            </a:r>
          </a:p>
        </p:txBody>
      </p:sp>
    </p:spTree>
    <p:extLst>
      <p:ext uri="{BB962C8B-B14F-4D97-AF65-F5344CB8AC3E}">
        <p14:creationId xmlns:p14="http://schemas.microsoft.com/office/powerpoint/2010/main" val="3978607003"/>
      </p:ext>
    </p:extLst>
  </p:cSld>
  <p:clrMapOvr>
    <a:masterClrMapping/>
  </p:clrMapOvr>
</p:sld>
</file>

<file path=ppt/theme/theme1.xml><?xml version="1.0" encoding="utf-8"?>
<a:theme xmlns:a="http://schemas.openxmlformats.org/drawingml/2006/main" name="RonWinterConsulting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RonWinterConsulting</Template>
  <TotalTime>1677</TotalTime>
  <Words>2566</Words>
  <Application>Microsoft Office PowerPoint</Application>
  <PresentationFormat>On-screen Show (4:3)</PresentationFormat>
  <Paragraphs>880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Courier New</vt:lpstr>
      <vt:lpstr>Monotype Corsiva</vt:lpstr>
      <vt:lpstr>RonWinterConsulting</vt:lpstr>
      <vt:lpstr>PowerPoint Presentation</vt:lpstr>
      <vt:lpstr>Ron Winter, PSP, FAACE</vt:lpstr>
      <vt:lpstr>What To Expect</vt:lpstr>
      <vt:lpstr>PowerPoint Presentation</vt:lpstr>
      <vt:lpstr>Evolution of CPM Software</vt:lpstr>
      <vt:lpstr>Evolution of CPM Software</vt:lpstr>
      <vt:lpstr>Obvious Missing Feature</vt:lpstr>
      <vt:lpstr>PowerPoint Presentation</vt:lpstr>
      <vt:lpstr>Requirements to Begin</vt:lpstr>
      <vt:lpstr>As-Built Relationship</vt:lpstr>
      <vt:lpstr>Relationship Properties</vt:lpstr>
      <vt:lpstr>Rels &amp; Activity Similarities</vt:lpstr>
      <vt:lpstr>PowerPoint Presentation</vt:lpstr>
      <vt:lpstr>Rel Float Consumption</vt:lpstr>
      <vt:lpstr>Rel As-Built Report</vt:lpstr>
      <vt:lpstr>As-Built Float </vt:lpstr>
      <vt:lpstr>PowerPoint Presentation</vt:lpstr>
      <vt:lpstr>Measuring Relationships</vt:lpstr>
      <vt:lpstr>Summary Rel Analysis</vt:lpstr>
      <vt:lpstr>Lag Analysis</vt:lpstr>
      <vt:lpstr>Responsibility Analysis</vt:lpstr>
      <vt:lpstr>Lag Graphical Analysis</vt:lpstr>
      <vt:lpstr>PowerPoint Presentation</vt:lpstr>
      <vt:lpstr>Benchmark Study</vt:lpstr>
      <vt:lpstr>Benchmark Study</vt:lpstr>
      <vt:lpstr>Benchmarking Relationships</vt:lpstr>
      <vt:lpstr>Benchmarking Relationships</vt:lpstr>
      <vt:lpstr>Benchmarking Relationships</vt:lpstr>
      <vt:lpstr>Non-Zero Lag Accuracy</vt:lpstr>
      <vt:lpstr>Scheduler’s Short-Cut</vt:lpstr>
      <vt:lpstr>PowerPoint Presentation</vt:lpstr>
      <vt:lpstr>RDCPM™ Certification</vt:lpstr>
      <vt:lpstr>RDCPM™ Certification</vt:lpstr>
      <vt:lpstr>Future of Rel Tracking</vt:lpstr>
      <vt:lpstr>PowerPoint Presentation</vt:lpstr>
      <vt:lpstr>Conclusions</vt:lpstr>
      <vt:lpstr>Conclusions</vt:lpstr>
      <vt:lpstr>Conclusions</vt:lpstr>
      <vt:lpstr>Conclusions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Really Understanding Microsoft Project™</dc:title>
  <dc:creator>Ron</dc:creator>
  <cp:lastModifiedBy>Reviewer 1</cp:lastModifiedBy>
  <cp:revision>162</cp:revision>
  <cp:lastPrinted>2019-12-26T19:32:57Z</cp:lastPrinted>
  <dcterms:created xsi:type="dcterms:W3CDTF">2014-08-05T13:40:02Z</dcterms:created>
  <dcterms:modified xsi:type="dcterms:W3CDTF">2024-12-18T19:16:17Z</dcterms:modified>
</cp:coreProperties>
</file>