
<file path=[Content_Types].xml><?xml version="1.0" encoding="utf-8"?>
<Types xmlns="http://schemas.openxmlformats.org/package/2006/content-types">
  <Default Extension="bin" ContentType="application/vnd.openxmlformats-officedocument.oleObject"/>
  <Default Extension="crdownload" ContentType="image/jpeg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82" r:id="rId2"/>
    <p:sldId id="353" r:id="rId3"/>
    <p:sldId id="343" r:id="rId4"/>
    <p:sldId id="323" r:id="rId5"/>
    <p:sldId id="354" r:id="rId6"/>
    <p:sldId id="355" r:id="rId7"/>
    <p:sldId id="260" r:id="rId8"/>
    <p:sldId id="351" r:id="rId9"/>
    <p:sldId id="381" r:id="rId10"/>
    <p:sldId id="372" r:id="rId11"/>
    <p:sldId id="329" r:id="rId12"/>
    <p:sldId id="330" r:id="rId13"/>
    <p:sldId id="340" r:id="rId14"/>
    <p:sldId id="262" r:id="rId15"/>
    <p:sldId id="383" r:id="rId16"/>
    <p:sldId id="268" r:id="rId17"/>
    <p:sldId id="267" r:id="rId18"/>
    <p:sldId id="332" r:id="rId19"/>
    <p:sldId id="265" r:id="rId20"/>
    <p:sldId id="264" r:id="rId21"/>
    <p:sldId id="263" r:id="rId22"/>
    <p:sldId id="373" r:id="rId23"/>
    <p:sldId id="371" r:id="rId24"/>
    <p:sldId id="356" r:id="rId25"/>
    <p:sldId id="357" r:id="rId26"/>
    <p:sldId id="358" r:id="rId27"/>
    <p:sldId id="359" r:id="rId28"/>
    <p:sldId id="273" r:id="rId29"/>
    <p:sldId id="272" r:id="rId30"/>
    <p:sldId id="341" r:id="rId31"/>
    <p:sldId id="335" r:id="rId32"/>
    <p:sldId id="384" r:id="rId33"/>
    <p:sldId id="271" r:id="rId34"/>
    <p:sldId id="270" r:id="rId35"/>
    <p:sldId id="269" r:id="rId36"/>
    <p:sldId id="360" r:id="rId37"/>
    <p:sldId id="361" r:id="rId38"/>
    <p:sldId id="290" r:id="rId39"/>
    <p:sldId id="289" r:id="rId40"/>
    <p:sldId id="362" r:id="rId41"/>
    <p:sldId id="363" r:id="rId42"/>
    <p:sldId id="286" r:id="rId43"/>
    <p:sldId id="364" r:id="rId44"/>
    <p:sldId id="283" r:id="rId45"/>
    <p:sldId id="282" r:id="rId46"/>
    <p:sldId id="281" r:id="rId47"/>
    <p:sldId id="280" r:id="rId48"/>
    <p:sldId id="385" r:id="rId49"/>
    <p:sldId id="365" r:id="rId50"/>
    <p:sldId id="366" r:id="rId51"/>
    <p:sldId id="296" r:id="rId52"/>
    <p:sldId id="295" r:id="rId53"/>
    <p:sldId id="294" r:id="rId54"/>
    <p:sldId id="386" r:id="rId55"/>
    <p:sldId id="367" r:id="rId56"/>
    <p:sldId id="368" r:id="rId57"/>
    <p:sldId id="369" r:id="rId58"/>
    <p:sldId id="370" r:id="rId59"/>
    <p:sldId id="387" r:id="rId60"/>
    <p:sldId id="310" r:id="rId61"/>
    <p:sldId id="293" r:id="rId62"/>
    <p:sldId id="422" r:id="rId6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C2"/>
    <a:srgbClr val="DBDBBD"/>
    <a:srgbClr val="DBDBC0"/>
    <a:srgbClr val="D9DBC0"/>
    <a:srgbClr val="D7DBC0"/>
    <a:srgbClr val="D7DBC3"/>
    <a:srgbClr val="D2DBC3"/>
    <a:srgbClr val="C8D7C7"/>
    <a:srgbClr val="D1D8C6"/>
    <a:srgbClr val="D7D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5" autoAdjust="0"/>
    <p:restoredTop sz="94660"/>
  </p:normalViewPr>
  <p:slideViewPr>
    <p:cSldViewPr>
      <p:cViewPr varScale="1">
        <p:scale>
          <a:sx n="50" d="100"/>
          <a:sy n="50" d="100"/>
        </p:scale>
        <p:origin x="6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BAE4-E21F-43A5-9967-FBF85D3F628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1AA5-4090-4688-856C-DC4ADA138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0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9D5782-43A2-4CEA-963B-FD23A7656146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9BF30C-9D44-407A-BB9A-E4E11335C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F30C-9D44-407A-BB9A-E4E11335C62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59DE9-3E38-4D67-BD58-313F2D952248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CF806-0092-4D49-99B7-515921D8CEF0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2E905-12D8-434F-A7CE-C5E6DFE82384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AF35A-B290-47FD-9EE4-17455498C085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F89F2-F304-43D5-9C0B-9B355D32412C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A29FE-8C98-4494-A4B5-C92313C0934A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E57C0-7081-4E70-973B-4500A87178DE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933F4-FDB2-43E7-910B-2961DB2467B0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CB9C7-F957-4099-89F2-BA48FA0907D2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2C561-ED51-4F2C-9657-B7F0BC09D2C5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3856E-7EFC-4F73-B150-7775EE80EE32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524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41E9DA2-FCF8-4632-9DDD-D4442F48DF8D}" type="datetime1">
              <a:rPr lang="en-US" smtClean="0"/>
              <a:pPr/>
              <a:t>12/18/2024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Construction CPM Conference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C5D0B-D29E-42A8-B67D-53B54F3EA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rwcti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810000" cy="952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crdownload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22086"/>
            <a:ext cx="9144000" cy="24776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(Really) Understanding Microsoft Project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Ron Winter, PSP, FAACE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Schedule Analyzer Software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3CE9A-5E14-5848-E73D-67D5689B9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6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Purchasing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600" dirty="0"/>
              <a:t>Boxed set with CD &amp; manual is hard to find</a:t>
            </a:r>
          </a:p>
          <a:p>
            <a:r>
              <a:rPr lang="en-US" sz="2600" dirty="0"/>
              <a:t>Two download options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PC Download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PC Key Card (hard to find)</a:t>
            </a:r>
          </a:p>
          <a:p>
            <a:pPr lvl="2"/>
            <a:r>
              <a:rPr lang="en-US" sz="1800" dirty="0"/>
              <a:t>Some resellers offer this option without telling you.</a:t>
            </a:r>
          </a:p>
          <a:p>
            <a:pPr lvl="2"/>
            <a:r>
              <a:rPr lang="en-US" sz="1800" dirty="0"/>
              <a:t>Secret is if they are going to mail ‘the software’ to you.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Purchasing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600" dirty="0"/>
              <a:t>PC Download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‘Immediate’ use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Buy from seller/download from Microsoft website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Activate with key code emailed to you from seller</a:t>
            </a:r>
          </a:p>
          <a:p>
            <a:r>
              <a:rPr lang="en-US" sz="2600" dirty="0"/>
              <a:t>PC Key Card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Intended for OEM manufacturers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Normally less expensive option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Actual physical card snail-mailed to you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Download &amp; activation instructions on the card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Only available to USA addresses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Purchasing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600" dirty="0"/>
              <a:t>Download confusing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Pick the 32-bit or 64-bit version</a:t>
            </a:r>
            <a:br>
              <a:rPr lang="en-US" sz="2400" dirty="0">
                <a:solidFill>
                  <a:srgbClr val="0070C0"/>
                </a:solidFill>
              </a:rPr>
            </a:b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lvl="2"/>
            <a:r>
              <a:rPr lang="en-US" sz="2000" dirty="0"/>
              <a:t>Setup.x64.en-US_ProjectStdRetail.exe = 64-bit</a:t>
            </a:r>
          </a:p>
          <a:p>
            <a:pPr lvl="2"/>
            <a:r>
              <a:rPr lang="en-US" sz="2000" dirty="0"/>
              <a:t>Setup.x86.en-US_ProjectStdRetail.exe = 32-bit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PC Download or PC Card?</a:t>
            </a:r>
            <a:br>
              <a:rPr lang="en-US" sz="2400" dirty="0">
                <a:solidFill>
                  <a:srgbClr val="0070C0"/>
                </a:solidFill>
              </a:rPr>
            </a:br>
            <a:br>
              <a:rPr lang="en-US" sz="2400" dirty="0">
                <a:solidFill>
                  <a:srgbClr val="0070C0"/>
                </a:solidFill>
              </a:rPr>
            </a:b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lvl="2"/>
            <a:r>
              <a:rPr lang="en-US" sz="2000" dirty="0"/>
              <a:t>PC Download quickest but more expensive</a:t>
            </a:r>
          </a:p>
          <a:p>
            <a:pPr lvl="2"/>
            <a:r>
              <a:rPr lang="en-US" sz="2000" dirty="0"/>
              <a:t>PC Key Card mailed to you (for 3</a:t>
            </a:r>
            <a:r>
              <a:rPr lang="en-US" sz="2000" baseline="30000" dirty="0"/>
              <a:t>rd</a:t>
            </a:r>
            <a:r>
              <a:rPr lang="en-US" sz="2000" dirty="0"/>
              <a:t>-party resellers)</a:t>
            </a:r>
          </a:p>
          <a:p>
            <a:pPr lvl="3"/>
            <a:r>
              <a:rPr lang="en-US" sz="1800" dirty="0">
                <a:solidFill>
                  <a:srgbClr val="0070C0"/>
                </a:solidFill>
              </a:rPr>
              <a:t>You still have to download the software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6625" name="Picture 1" descr="C:\Users\Ron\Documents\WORK\Fred's Conference\2018 - MSP - Photography\MSP 2013\PurchaseOp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3295650" cy="638175"/>
          </a:xfrm>
          <a:prstGeom prst="rect">
            <a:avLst/>
          </a:prstGeom>
          <a:noFill/>
        </p:spPr>
      </p:pic>
      <p:pic>
        <p:nvPicPr>
          <p:cNvPr id="26626" name="Picture 2" descr="C:\Users\Ron\Documents\WORK\Fred's Conference\2018 - MSP - Photography\MSP 2013\PurchaseO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86200"/>
            <a:ext cx="2924175" cy="1171575"/>
          </a:xfrm>
          <a:prstGeom prst="rect">
            <a:avLst/>
          </a:prstGeom>
          <a:noFill/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Purchasing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600" dirty="0"/>
              <a:t>Download confusing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First download a Download Manager</a:t>
            </a:r>
          </a:p>
          <a:p>
            <a:pPr lvl="2"/>
            <a:r>
              <a:rPr lang="en-US" sz="2000" dirty="0"/>
              <a:t>Download Manager is a peer-to-peer software</a:t>
            </a:r>
          </a:p>
          <a:p>
            <a:pPr lvl="2"/>
            <a:r>
              <a:rPr lang="en-US" sz="2000" dirty="0"/>
              <a:t>Stays resident and helps others download from you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Background download continues</a:t>
            </a:r>
          </a:p>
          <a:p>
            <a:pPr lvl="2"/>
            <a:r>
              <a:rPr lang="en-US" sz="2200" dirty="0"/>
              <a:t>User typically tries to run download before complete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Finished download has no file extension</a:t>
            </a:r>
          </a:p>
          <a:p>
            <a:pPr lvl="2"/>
            <a:r>
              <a:rPr lang="en-US" sz="2000" dirty="0"/>
              <a:t>I had to add, “.exe” to the end in order to run (browser issue)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Installation smooth after this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Uninstall Download Manager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Construction schedulers struggle with MSP</a:t>
            </a:r>
          </a:p>
          <a:p>
            <a:pPr lvl="0">
              <a:defRPr/>
            </a:pPr>
            <a:r>
              <a:rPr lang="en-US" sz="2800" dirty="0"/>
              <a:t>Contracts require periodic updates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Assessment of the project status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An integral part of project management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Critical communication tool between the parties  </a:t>
            </a:r>
          </a:p>
          <a:p>
            <a:pPr lvl="0">
              <a:defRPr/>
            </a:pPr>
            <a:r>
              <a:rPr lang="en-US" sz="2800" dirty="0"/>
              <a:t>MSP update process is confusing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Limited baseline management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Updating task status (% Complete)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Data Date issues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‘Ease of use’ features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/>
              <a:t>Automatically inserts actual dates and remaining durations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77D35-7140-A10E-21A2-11F66490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33E3-0D11-4DDE-8826-E130CDE0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F01E1-DFD2-542E-C7E0-E85AC80A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88F30-92B2-C42E-5C67-27FEB36CBBBD}"/>
              </a:ext>
            </a:extLst>
          </p:cNvPr>
          <p:cNvSpPr txBox="1"/>
          <p:nvPr/>
        </p:nvSpPr>
        <p:spPr>
          <a:xfrm>
            <a:off x="0" y="-22086"/>
            <a:ext cx="9144000" cy="24776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MS Project Differences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F4FF0FD-A037-061F-A8FD-7B8239095E84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65EF7-1745-0FB5-5AC0-927B269A0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MSP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MS Project operates differently from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Oracle/Primavera P6™ and P6 Professional™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Oracle/Primavera Enterprise Project Portfolio Manager (EPPM)™</a:t>
            </a:r>
          </a:p>
          <a:p>
            <a:r>
              <a:rPr lang="en-US" sz="2800" dirty="0"/>
              <a:t>Understanding the differences helps to understand MSP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Differences from P6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Changes to database only saved when closed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P6 changes saved when entered</a:t>
            </a:r>
          </a:p>
          <a:p>
            <a:pPr>
              <a:defRPr/>
            </a:pPr>
            <a:r>
              <a:rPr lang="en-US" sz="2800" dirty="0"/>
              <a:t>Activities do not have an Original Duration</a:t>
            </a:r>
          </a:p>
          <a:p>
            <a:pPr lvl="0">
              <a:defRPr/>
            </a:pPr>
            <a:r>
              <a:rPr lang="en-US" sz="2800" dirty="0"/>
              <a:t>Non-fixed Activity IDs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Problem for automated comparison  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Does have non-editable Unique ID field</a:t>
            </a:r>
          </a:p>
          <a:p>
            <a:pPr lvl="0">
              <a:defRPr/>
            </a:pPr>
            <a:r>
              <a:rPr lang="en-US" sz="2800" dirty="0"/>
              <a:t>MSP float called “Slack”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“0” Slack for completed activities</a:t>
            </a:r>
          </a:p>
          <a:p>
            <a:pPr lvl="0">
              <a:defRPr/>
            </a:pPr>
            <a:r>
              <a:rPr lang="en-US" sz="2800" dirty="0"/>
              <a:t>One relationship between two activities</a:t>
            </a:r>
          </a:p>
          <a:p>
            <a:pPr lvl="0">
              <a:defRPr/>
            </a:pPr>
            <a:r>
              <a:rPr lang="en-US" sz="2800" dirty="0"/>
              <a:t>Has unique concepts</a:t>
            </a:r>
          </a:p>
          <a:p>
            <a:pPr lvl="1">
              <a:defRPr/>
            </a:pPr>
            <a:r>
              <a:rPr lang="en-US" sz="2000" dirty="0">
                <a:solidFill>
                  <a:srgbClr val="0070C0"/>
                </a:solidFill>
              </a:rPr>
              <a:t>Deadlines, Reoccurring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Differences from P6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800" u="sng" dirty="0">
                <a:solidFill>
                  <a:srgbClr val="000000"/>
                </a:solidFill>
              </a:rPr>
              <a:t>All</a:t>
            </a:r>
            <a:r>
              <a:rPr lang="en-US" sz="2800" dirty="0">
                <a:solidFill>
                  <a:srgbClr val="000000"/>
                </a:solidFill>
              </a:rPr>
              <a:t> MSP activities have a constraint assigned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Activities can only have one constraint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‘As Soon As Possible’ is the default</a:t>
            </a:r>
          </a:p>
          <a:p>
            <a:pPr lvl="1">
              <a:buFont typeface="Calibri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‘Start/Finish No Later Than’ overrides logic</a:t>
            </a:r>
          </a:p>
          <a:p>
            <a:pPr lvl="1">
              <a:buFont typeface="Calibri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‘As Late As Possible’ uses Total Float (not Free Float)</a:t>
            </a:r>
          </a:p>
          <a:p>
            <a:pPr lvl="1">
              <a:buFont typeface="Calibri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Dragging activity bar creates FNLT constraint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524000"/>
            <a:ext cx="7974013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3" name="Picture 3" descr="C:\Users\Ron\Desktop\Arr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514601"/>
            <a:ext cx="457200" cy="70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MSP Summary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Inherit status data from their detail tasks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Actual Start automatically assigned when summarized task given an actual start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Actual Finish assigned when all tasks given actual dates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Percent Complete = (Sum Actual) /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                                (Sum At Completion)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Problematic when exporting to P6	</a:t>
            </a:r>
          </a:p>
          <a:p>
            <a:pPr lvl="2"/>
            <a:r>
              <a:rPr lang="en-US" sz="2000" dirty="0"/>
              <a:t>Creates unnecessary duplicate WBS element</a:t>
            </a:r>
          </a:p>
          <a:p>
            <a:pPr lvl="2"/>
            <a:r>
              <a:rPr lang="en-US" sz="2000" dirty="0"/>
              <a:t>Links to tasks cause errors when exporting</a:t>
            </a:r>
          </a:p>
          <a:p>
            <a:pPr lvl="3"/>
            <a:r>
              <a:rPr lang="en-US" dirty="0">
                <a:solidFill>
                  <a:srgbClr val="0070C0"/>
                </a:solidFill>
              </a:rPr>
              <a:t>Generated when tasks are indented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6388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Ron Winter, PSP, FAACE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800" dirty="0"/>
              <a:t>Bachelor of Science in Engineering</a:t>
            </a:r>
          </a:p>
          <a:p>
            <a:r>
              <a:rPr lang="en-US" sz="2800" b="1" dirty="0"/>
              <a:t>Construction Scheduler</a:t>
            </a:r>
          </a:p>
          <a:p>
            <a:r>
              <a:rPr lang="en-US" sz="2800" dirty="0"/>
              <a:t>US Air Force Navigator</a:t>
            </a:r>
          </a:p>
          <a:p>
            <a:r>
              <a:rPr lang="en-US" sz="2800" b="1" dirty="0"/>
              <a:t>Construction Scheduler</a:t>
            </a:r>
          </a:p>
          <a:p>
            <a:r>
              <a:rPr lang="en-US" sz="2800" dirty="0"/>
              <a:t>Master of Science in Systems Management</a:t>
            </a:r>
          </a:p>
          <a:p>
            <a:r>
              <a:rPr lang="en-US" sz="2800" dirty="0"/>
              <a:t>Programmer, Project Manager, Customer Support, and Industrial Trainer</a:t>
            </a:r>
          </a:p>
          <a:p>
            <a:r>
              <a:rPr lang="en-US" sz="2800" b="1" dirty="0"/>
              <a:t>Construction Scheduler</a:t>
            </a:r>
          </a:p>
          <a:p>
            <a:r>
              <a:rPr lang="en-US" sz="2800" dirty="0"/>
              <a:t>Developer of Schedule Analyzer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33793" name="Picture 1" descr="C:\Users\Ron\Desktop\SA Transparent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562600"/>
            <a:ext cx="2061882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MSP Summary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Manual Update of Summary Tasks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Manual updates ‘Push-Down Status’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Not used in construction environments 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Affects all the detail tasks below it</a:t>
            </a:r>
          </a:p>
          <a:p>
            <a:r>
              <a:rPr lang="en-US" sz="2800" dirty="0"/>
              <a:t>Summary Tasks can be moved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Changes tasks being summarized</a:t>
            </a:r>
          </a:p>
          <a:p>
            <a:r>
              <a:rPr lang="en-US" sz="2800" dirty="0"/>
              <a:t>Summary baseline dates unchanged when tasks adjusted</a:t>
            </a:r>
          </a:p>
          <a:p>
            <a:r>
              <a:rPr lang="en-US" sz="2800" dirty="0"/>
              <a:t>“Roll Up Baselines” resets baseline 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Differences from P6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No ‘real’ milestone activities 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Display both Start &amp; Finish Dates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Zero-duration activities 'tagged' as milestones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No calendar (scheduled immediately)</a:t>
            </a:r>
          </a:p>
          <a:p>
            <a:pPr>
              <a:defRPr/>
            </a:pPr>
            <a:r>
              <a:rPr lang="en-US" sz="2800" dirty="0"/>
              <a:t>WBS can be blank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This will generate an error importing to P6</a:t>
            </a:r>
          </a:p>
          <a:p>
            <a:pPr>
              <a:defRPr/>
            </a:pPr>
            <a:r>
              <a:rPr lang="en-US" sz="2800" dirty="0"/>
              <a:t>Some scheduling terms different in MSP</a:t>
            </a:r>
          </a:p>
          <a:p>
            <a:pPr marL="800100" lvl="1" indent="-342900">
              <a:buFont typeface="Arial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Multiple Critical Paths </a:t>
            </a:r>
          </a:p>
          <a:p>
            <a:pPr marL="800100" lvl="1" indent="-342900">
              <a:buFont typeface="Arial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Baseline Schedules</a:t>
            </a:r>
          </a:p>
          <a:p>
            <a:pPr marL="800100" lvl="1" indent="-342900">
              <a:buFont typeface="Arial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Summary Tasks</a:t>
            </a:r>
          </a:p>
          <a:p>
            <a:pPr marL="400050">
              <a:buFont typeface="Arial" pitchFamily="34" charset="0"/>
              <a:buChar char="−"/>
              <a:defRPr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Differences from P6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Calculated Percent Complete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P6: (Original Duration – Remaining Duration) / OD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70C0"/>
                </a:solidFill>
              </a:rPr>
              <a:t>MSP: Actual Duration / (Actual + Remaining Duration)</a:t>
            </a:r>
          </a:p>
          <a:p>
            <a:pPr marL="1200150" lvl="2" indent="-342900">
              <a:buFont typeface="Arial" pitchFamily="34" charset="0"/>
              <a:buChar char="−"/>
            </a:pPr>
            <a:r>
              <a:rPr lang="en-US" sz="1600" dirty="0"/>
              <a:t>Why the difference?</a:t>
            </a:r>
          </a:p>
          <a:p>
            <a:pPr marL="1200150" lvl="2" indent="-342900">
              <a:buFont typeface="Arial" pitchFamily="34" charset="0"/>
              <a:buChar char="−"/>
            </a:pPr>
            <a:r>
              <a:rPr lang="en-US" sz="1600" b="1" dirty="0"/>
              <a:t>MS Project does not have an Original Duration!</a:t>
            </a:r>
          </a:p>
          <a:p>
            <a:pPr lvl="0">
              <a:defRPr/>
            </a:pPr>
            <a:r>
              <a:rPr lang="en-US" sz="2800" dirty="0"/>
              <a:t>MSP lacks basic CPM functionality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No activity Original Duration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No Longest Path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Different internal calculations than P6</a:t>
            </a:r>
          </a:p>
          <a:p>
            <a:pPr marL="400050">
              <a:buFont typeface="Arial" pitchFamily="34" charset="0"/>
              <a:buChar char="−"/>
              <a:defRPr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5791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Calculation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graphicFrame>
        <p:nvGraphicFramePr>
          <p:cNvPr id="6" name="Group 42"/>
          <p:cNvGraphicFramePr>
            <a:graphicFrameLocks/>
          </p:cNvGraphicFramePr>
          <p:nvPr/>
        </p:nvGraphicFramePr>
        <p:xfrm>
          <a:off x="304800" y="1447801"/>
          <a:ext cx="8458200" cy="3886199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Calculation starts at 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Calculation starts at 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Start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Early/Late Start/Finish dates computed for every activity in the schedule*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dates are used for calculating next activities’ start or finish 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Requires you to set a 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Does not require you to 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 a Status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410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 Except for P6 Actual Dates calculation mode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Status Date Ignored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0070C0"/>
                </a:solidFill>
              </a:rPr>
              <a:t>Task 1 not started in the ‘past’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Task 2 complete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Task 3 planned start in the ’past’</a:t>
            </a:r>
          </a:p>
          <a:p>
            <a:r>
              <a:rPr lang="en-US" sz="2800" dirty="0"/>
              <a:t>We </a:t>
            </a:r>
            <a:r>
              <a:rPr lang="en-US" sz="2800" u="sng" dirty="0"/>
              <a:t>can</a:t>
            </a:r>
            <a:r>
              <a:rPr lang="en-US" sz="2800" dirty="0"/>
              <a:t> make MSP schedule dates similar to P6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00232"/>
            <a:ext cx="8305800" cy="25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CPM Recalculation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0"/>
          </a:xfrm>
        </p:spPr>
        <p:txBody>
          <a:bodyPr/>
          <a:lstStyle/>
          <a:p>
            <a:r>
              <a:rPr lang="en-US" sz="2800" dirty="0"/>
              <a:t>MSP status updates only affect successor activities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 ‘F9’ re-calculate entire schedule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Partial re-calculation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5" descr="CPM_Recalc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79" y="3048000"/>
            <a:ext cx="8714042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Baseline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100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When MSP creates a baseline schedule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Early Start &amp; Early Finish dates copied to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Baseline Start &amp; Finish Date fields 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Duration copied to Baseline Duration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Task Costs &amp; Work copied to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Baseline Costs/Work fields</a:t>
            </a:r>
          </a:p>
          <a:p>
            <a:pPr lvl="1">
              <a:defRPr/>
            </a:pPr>
            <a:r>
              <a:rPr lang="en-US" sz="2400" u="sng" dirty="0">
                <a:solidFill>
                  <a:srgbClr val="0070C0"/>
                </a:solidFill>
              </a:rPr>
              <a:t>Nothing else is saved</a:t>
            </a:r>
          </a:p>
          <a:p>
            <a:pPr>
              <a:defRPr/>
            </a:pPr>
            <a:r>
              <a:rPr lang="en-US" sz="2800" dirty="0"/>
              <a:t>2 dates + 1 duration + 1 cost +</a:t>
            </a:r>
            <a:br>
              <a:rPr lang="en-US" sz="2800" dirty="0"/>
            </a:br>
            <a:r>
              <a:rPr lang="en-US" sz="2800" dirty="0"/>
              <a:t>1 work-hour count</a:t>
            </a:r>
          </a:p>
          <a:p>
            <a:pPr>
              <a:defRPr/>
            </a:pPr>
            <a:endParaRPr lang="en-US" u="sng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80280"/>
            <a:ext cx="2895600" cy="32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525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⃰"/>
            </a:pPr>
            <a:r>
              <a:rPr lang="en-US" dirty="0">
                <a:latin typeface="+mn-lt"/>
              </a:rPr>
              <a:t>  MS Project menu navigation command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(printed in green) to reach that screen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135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Tracking / Set Baseline</a:t>
            </a:r>
            <a:r>
              <a:rPr lang="en-US" dirty="0">
                <a:latin typeface="+mn-lt"/>
              </a:rPr>
              <a:t>*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Baseline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MSP Baseline a partial snapshot of the schedule 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Used for Earned Value calculations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Does not store logic, float, or constraints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Cannot recalculate any of the stored information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Late Start and Late Finish dates are not stored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/>
              <a:t>All variance measurements assessed from the early dates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Baseline fields can be edited by users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Baseline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Not sufficient for recreating a schedule</a:t>
            </a:r>
          </a:p>
          <a:p>
            <a:pPr lvl="1">
              <a:buFont typeface="Calibri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Cannot convert back into a fully functional schedule</a:t>
            </a:r>
          </a:p>
          <a:p>
            <a:pPr lvl="0">
              <a:defRPr/>
            </a:pPr>
            <a:r>
              <a:rPr lang="en-US" sz="2800" dirty="0"/>
              <a:t>Not sufficient for a year’s worth of updates</a:t>
            </a:r>
          </a:p>
          <a:p>
            <a:pPr marL="742950" lvl="2" indent="-342900">
              <a:buFont typeface="Calibri" pitchFamily="34" charset="0"/>
              <a:buChar char="−"/>
            </a:pPr>
            <a:r>
              <a:rPr lang="en-US" dirty="0">
                <a:solidFill>
                  <a:srgbClr val="0070C0"/>
                </a:solidFill>
              </a:rPr>
              <a:t>Allows for a maximum of 11 baselines</a:t>
            </a:r>
          </a:p>
          <a:p>
            <a:pPr lvl="0">
              <a:defRPr/>
            </a:pPr>
            <a:r>
              <a:rPr lang="en-US" sz="2800" dirty="0"/>
              <a:t>Interim Plan feature is like a Baseline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Similar functionality as baselines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Stores less information than a baseline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/>
              <a:t>Only Early Start and Early Finish dates of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Baseline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19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2800" dirty="0"/>
              <a:t>Solution:</a:t>
            </a:r>
          </a:p>
          <a:p>
            <a:pPr marL="685800" lvl="1" indent="-228600">
              <a:buFont typeface="Arial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Save the various versions of the entire file</a:t>
            </a:r>
          </a:p>
          <a:p>
            <a:pPr marL="685800" lvl="1" indent="-228600">
              <a:buFont typeface="Arial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Rename MS Project file with the status date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/>
              <a:t>Remember that links are file-name specific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</p:spPr>
        <p:txBody>
          <a:bodyPr/>
          <a:lstStyle/>
          <a:p>
            <a:fld id="{F94C5D0B-D29E-42A8-B67D-53B54F3EA3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11265" name="Picture 1" descr="C:\Users\Ron\Desktop\MSP_Relationships_Final.gif"/>
          <p:cNvPicPr>
            <a:picLocks noChangeAspect="1" noChangeArrowheads="1"/>
          </p:cNvPicPr>
          <p:nvPr/>
        </p:nvPicPr>
        <p:blipFill>
          <a:blip r:embed="rId2" cstate="print">
            <a:lum bright="-50000"/>
          </a:blip>
          <a:srcRect/>
          <a:stretch>
            <a:fillRect/>
          </a:stretch>
        </p:blipFill>
        <p:spPr bwMode="auto">
          <a:xfrm>
            <a:off x="304799" y="3200400"/>
            <a:ext cx="865909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This is not a ‘Features Presentation’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Basic understanding of MS Project CPM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How to update schedules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How to simulate P6 Retained Progress</a:t>
            </a:r>
          </a:p>
          <a:p>
            <a:r>
              <a:rPr lang="en-US" sz="2800" dirty="0"/>
              <a:t>Microsoft Project = MSP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Baseline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/>
          <a:lstStyle/>
          <a:p>
            <a:pPr>
              <a:buNone/>
            </a:pPr>
            <a:r>
              <a:rPr lang="en-US" dirty="0"/>
              <a:t>You are going to need to ‘fix’ the relationships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3" descr="C:\Users\Ron\Desktop\MSP_Relationships_Fix2.gif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990600" y="4206545"/>
            <a:ext cx="6629400" cy="2041855"/>
          </a:xfrm>
          <a:prstGeom prst="rect">
            <a:avLst/>
          </a:prstGeom>
          <a:noFill/>
        </p:spPr>
      </p:pic>
      <p:pic>
        <p:nvPicPr>
          <p:cNvPr id="49156" name="Picture 4" descr="C:\Users\Ron\Desktop\MSP_Relationships_Fix1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990600" y="1981200"/>
            <a:ext cx="6616783" cy="2037969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MSP &amp; P6 Exchanges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600" dirty="0"/>
              <a:t>These are the tested configurations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Microsoft Project 2002 - MPP, MPX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Microsoft Project 2003 - MPP, MPX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Microsoft Project 2007 through 2019 – XML</a:t>
            </a:r>
          </a:p>
          <a:p>
            <a:r>
              <a:rPr lang="en-US" sz="2600" dirty="0"/>
              <a:t>You need to prep the MSP import file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 ‘empty’ MSP lines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 logic to summary activities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 blank WBS entries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Lags might be based on a hourly calendar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Embedded/linked MSP projects will not be imported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97045-A1ED-5A06-FAAD-12C444EF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92B1-6669-3518-3CE0-459B41AC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060FE-A7CD-2F92-2BD1-74D0CF5B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6894A-5267-88B8-18F4-E60A15A57F89}"/>
              </a:ext>
            </a:extLst>
          </p:cNvPr>
          <p:cNvSpPr txBox="1"/>
          <p:nvPr/>
        </p:nvSpPr>
        <p:spPr>
          <a:xfrm>
            <a:off x="0" y="-22086"/>
            <a:ext cx="9144000" cy="24776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Tracking Progress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8DB4737-2C4F-1AF4-5C2A-8EC180B7697A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4BC3C-B01C-D01A-C4EC-E5108BFA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4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Tracking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/>
              <a:t>Properly tracking progress requires planning</a:t>
            </a:r>
          </a:p>
          <a:p>
            <a:pPr>
              <a:buNone/>
            </a:pPr>
            <a:endParaRPr lang="en-US" dirty="0"/>
          </a:p>
          <a:p>
            <a:r>
              <a:rPr lang="en-US" sz="2800" dirty="0"/>
              <a:t>Schedule Set-up</a:t>
            </a:r>
          </a:p>
          <a:p>
            <a:r>
              <a:rPr lang="en-US" sz="2800" dirty="0"/>
              <a:t>Setting a Baseline</a:t>
            </a:r>
          </a:p>
          <a:p>
            <a:r>
              <a:rPr lang="en-US" sz="2800" dirty="0"/>
              <a:t>Updating the schedule</a:t>
            </a:r>
          </a:p>
          <a:p>
            <a:r>
              <a:rPr lang="en-US" sz="2800" dirty="0"/>
              <a:t>Comparing schedule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Schedule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/>
          <a:lstStyle/>
          <a:p>
            <a:r>
              <a:rPr lang="en-US" sz="2800" dirty="0"/>
              <a:t>Settings must be set before adding activities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 manual general schedule recalculation</a:t>
            </a:r>
          </a:p>
          <a:p>
            <a:r>
              <a:rPr lang="en-US" sz="2800" dirty="0"/>
              <a:t>Proper display of status date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Hide Current Date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Computer date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Show Status Date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P6 Data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402" y="3200400"/>
            <a:ext cx="447699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53200" y="2800290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n-lt"/>
              </a:rPr>
              <a:t>Format / Guidelines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Schedule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/>
              <a:t>Set the status date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P6 Data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60782"/>
            <a:ext cx="7391400" cy="223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42251" y="2133600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Project / Project Information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Schedule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/>
          <a:lstStyle/>
          <a:p>
            <a:r>
              <a:rPr lang="en-US" sz="2800" dirty="0"/>
              <a:t>Default Task Type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NOT Fixed Duration</a:t>
            </a:r>
          </a:p>
          <a:p>
            <a:r>
              <a:rPr lang="en-US" sz="2800" dirty="0"/>
              <a:t>New Tasks effort driven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Unchecked </a:t>
            </a:r>
          </a:p>
          <a:p>
            <a:r>
              <a:rPr lang="en-US" sz="2800" dirty="0" err="1"/>
              <a:t>Autolink</a:t>
            </a:r>
            <a:r>
              <a:rPr lang="en-US" sz="2800" dirty="0"/>
              <a:t> inserted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Unchecked</a:t>
            </a:r>
          </a:p>
          <a:p>
            <a:r>
              <a:rPr lang="en-US" sz="2800" dirty="0"/>
              <a:t>Split in-progress tasks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Checked</a:t>
            </a:r>
          </a:p>
          <a:p>
            <a:r>
              <a:rPr lang="en-US" sz="2800" dirty="0"/>
              <a:t>Always honor constraints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Unchecked</a:t>
            </a:r>
          </a:p>
          <a:p>
            <a:r>
              <a:rPr lang="en-US" sz="2800" dirty="0"/>
              <a:t>Estimate Durations?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0" y="1295400"/>
            <a:ext cx="3581400" cy="5029200"/>
            <a:chOff x="4271963" y="1400175"/>
            <a:chExt cx="3433341" cy="51054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26562"/>
            <a:stretch>
              <a:fillRect/>
            </a:stretch>
          </p:blipFill>
          <p:spPr bwMode="auto">
            <a:xfrm>
              <a:off x="4271963" y="1400175"/>
              <a:ext cx="3433341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495800" y="4038600"/>
              <a:ext cx="45719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15000" y="91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Options / Schedule Tab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Calculation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Updating task status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Checked</a:t>
            </a:r>
          </a:p>
          <a:p>
            <a:r>
              <a:rPr lang="en-US" sz="2800" dirty="0"/>
              <a:t>Move end of completed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Unchecked</a:t>
            </a:r>
          </a:p>
          <a:p>
            <a:r>
              <a:rPr lang="en-US" sz="2800" dirty="0"/>
              <a:t>And move end of complete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N/A</a:t>
            </a:r>
          </a:p>
          <a:p>
            <a:r>
              <a:rPr lang="en-US" sz="2800" dirty="0"/>
              <a:t>Move start of remaining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Checked</a:t>
            </a:r>
          </a:p>
          <a:p>
            <a:r>
              <a:rPr lang="en-US" sz="2800" dirty="0"/>
              <a:t>And move end of complete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Unchecked</a:t>
            </a:r>
          </a:p>
          <a:p>
            <a:r>
              <a:rPr lang="en-US" sz="2800" dirty="0"/>
              <a:t>Calc multiple critical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5" descr="Cropped_Calc_Page.jpg"/>
          <p:cNvPicPr>
            <a:picLocks noChangeAspect="1"/>
          </p:cNvPicPr>
          <p:nvPr/>
        </p:nvPicPr>
        <p:blipFill>
          <a:blip r:embed="rId2" cstate="print"/>
          <a:srcRect r="13131"/>
          <a:stretch>
            <a:fillRect/>
          </a:stretch>
        </p:blipFill>
        <p:spPr>
          <a:xfrm>
            <a:off x="5791200" y="1200150"/>
            <a:ext cx="3276600" cy="5124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15000" y="9144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Options / Calculation Tab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Setting a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sz="2800" dirty="0"/>
              <a:t>MSP Baseline versus Baseline Schedule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Baseline schedule dates stored internally</a:t>
            </a:r>
          </a:p>
          <a:p>
            <a:r>
              <a:rPr lang="en-US" sz="2800" dirty="0"/>
              <a:t>Needed to display comparison bars</a:t>
            </a:r>
          </a:p>
          <a:p>
            <a:r>
              <a:rPr lang="en-US" sz="2800" dirty="0"/>
              <a:t>Saves: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Early Start date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Early Finish date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Duration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Actual + Remaining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Activity cost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Activity work</a:t>
            </a:r>
          </a:p>
          <a:p>
            <a:r>
              <a:rPr lang="en-US" sz="2800" dirty="0"/>
              <a:t>Also resets Summary 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233" y="2743200"/>
            <a:ext cx="32623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243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Tracking / Set Baseline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Updating the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Where P6 schedulers have problems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Do not understand update components</a:t>
            </a:r>
          </a:p>
          <a:p>
            <a:r>
              <a:rPr lang="en-US" sz="2800" dirty="0"/>
              <a:t>Components are interlinked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Duration (not Original Duration)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/>
              <a:t>Actual + Remaining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Actual Duration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/>
              <a:t>Duration x (1 - Percent Complete)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Remaining Duration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/>
              <a:t> Duration – Actual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Percent Complete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/>
              <a:t>Actual Duration / Duration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Although Primavera products predominant</a:t>
            </a:r>
          </a:p>
          <a:p>
            <a:pPr lvl="0">
              <a:defRPr/>
            </a:pPr>
            <a:r>
              <a:rPr lang="en-US" sz="2800" dirty="0"/>
              <a:t>Many contracts specify Microsoft Project (MSP)</a:t>
            </a:r>
            <a:br>
              <a:rPr lang="en-US" sz="2800" dirty="0"/>
            </a:br>
            <a:r>
              <a:rPr lang="en-US" sz="2800" dirty="0"/>
              <a:t> </a:t>
            </a:r>
          </a:p>
          <a:p>
            <a:pPr lvl="0">
              <a:buNone/>
              <a:defRPr/>
            </a:pPr>
            <a:r>
              <a:rPr lang="en-US" sz="2800" u="sng" dirty="0"/>
              <a:t>Advantages of MSP</a:t>
            </a:r>
          </a:p>
          <a:p>
            <a:pPr lvl="0">
              <a:defRPr/>
            </a:pPr>
            <a:r>
              <a:rPr lang="en-US" sz="2800" dirty="0"/>
              <a:t>Costs less</a:t>
            </a:r>
          </a:p>
          <a:p>
            <a:pPr lvl="0">
              <a:defRPr/>
            </a:pPr>
            <a:r>
              <a:rPr lang="en-US" sz="2800" dirty="0"/>
              <a:t>User-friendly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Easy to start scheduling activities immediately</a:t>
            </a:r>
          </a:p>
          <a:p>
            <a:pPr lvl="0">
              <a:defRPr/>
            </a:pPr>
            <a:r>
              <a:rPr lang="en-US" sz="2800" dirty="0"/>
              <a:t>Decent default graphics and reports</a:t>
            </a:r>
          </a:p>
          <a:p>
            <a:pPr lvl="0">
              <a:defRPr/>
            </a:pPr>
            <a:r>
              <a:rPr lang="en-US" sz="2800" dirty="0"/>
              <a:t>Equipped on most US Federal Government PCs</a:t>
            </a:r>
          </a:p>
          <a:p>
            <a:pPr marL="800100" lvl="1" indent="-342900">
              <a:buFont typeface="Arial" pitchFamily="34" charset="0"/>
              <a:buChar char="−"/>
              <a:defRPr/>
            </a:pPr>
            <a:r>
              <a:rPr lang="en-US" sz="2400" dirty="0">
                <a:solidFill>
                  <a:srgbClr val="0070C0"/>
                </a:solidFill>
              </a:rPr>
              <a:t>Hard to justify purchase of ‘second’ scheduling software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Updating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2800" dirty="0"/>
              <a:t>Key is what gets recalculated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% Complete &amp; Remaining Duration always recalculated</a:t>
            </a:r>
          </a:p>
          <a:p>
            <a:r>
              <a:rPr lang="en-US" sz="2800" dirty="0"/>
              <a:t>Remember value that stays the same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914400" y="1828800"/>
          <a:ext cx="798762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67298" imgH="2130534" progId="Word.Document.8">
                  <p:embed/>
                </p:oleObj>
              </mc:Choice>
              <mc:Fallback>
                <p:oleObj name="Document" r:id="rId2" imgW="5667298" imgH="213053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987620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Updating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Construction CPM Conference</a:t>
            </a:r>
          </a:p>
        </p:txBody>
      </p:sp>
      <p:pic>
        <p:nvPicPr>
          <p:cNvPr id="6" name="Picture 5" descr="Rul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25" y="990600"/>
            <a:ext cx="7448550" cy="533400"/>
          </a:xfrm>
          <a:prstGeom prst="rect">
            <a:avLst/>
          </a:prstGeom>
        </p:spPr>
      </p:pic>
      <p:pic>
        <p:nvPicPr>
          <p:cNvPr id="7" name="Picture 6" descr="Rul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725" y="1971675"/>
            <a:ext cx="7448550" cy="542925"/>
          </a:xfrm>
          <a:prstGeom prst="rect">
            <a:avLst/>
          </a:prstGeom>
        </p:spPr>
      </p:pic>
      <p:pic>
        <p:nvPicPr>
          <p:cNvPr id="8" name="Picture 7" descr="Rule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2" y="2952750"/>
            <a:ext cx="7458075" cy="552450"/>
          </a:xfrm>
          <a:prstGeom prst="rect">
            <a:avLst/>
          </a:prstGeom>
        </p:spPr>
      </p:pic>
      <p:pic>
        <p:nvPicPr>
          <p:cNvPr id="9" name="Picture 8" descr="Rule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487" y="3962400"/>
            <a:ext cx="7439025" cy="533400"/>
          </a:xfrm>
          <a:prstGeom prst="rect">
            <a:avLst/>
          </a:prstGeom>
        </p:spPr>
      </p:pic>
      <p:pic>
        <p:nvPicPr>
          <p:cNvPr id="10" name="Picture 9" descr="Rule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012" y="4953000"/>
            <a:ext cx="7419975" cy="533400"/>
          </a:xfrm>
          <a:prstGeom prst="rect">
            <a:avLst/>
          </a:prstGeom>
        </p:spPr>
      </p:pic>
      <p:pic>
        <p:nvPicPr>
          <p:cNvPr id="11" name="Picture 10" descr="Rules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6105525"/>
            <a:ext cx="7467600" cy="5238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048000" y="2209800"/>
            <a:ext cx="685800" cy="381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38400" y="3200400"/>
            <a:ext cx="685800" cy="381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28800" y="4191000"/>
            <a:ext cx="685800" cy="381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19200" y="5181600"/>
            <a:ext cx="685800" cy="381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43400" y="6324600"/>
            <a:ext cx="685800" cy="381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352800" y="1600200"/>
            <a:ext cx="2438400" cy="304800"/>
          </a:xfrm>
          <a:prstGeom prst="wedgeRectCallout">
            <a:avLst>
              <a:gd name="adj1" fmla="val -39277"/>
              <a:gd name="adj2" fmla="val 161393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Add Actual Start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2667000" y="2590800"/>
            <a:ext cx="2895600" cy="304800"/>
          </a:xfrm>
          <a:prstGeom prst="wedgeRectCallout">
            <a:avLst>
              <a:gd name="adj1" fmla="val -38869"/>
              <a:gd name="adj2" fmla="val 151611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Change Remaining Duration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524000" y="4572000"/>
            <a:ext cx="2438400" cy="304800"/>
          </a:xfrm>
          <a:prstGeom prst="wedgeRectCallout">
            <a:avLst>
              <a:gd name="adj1" fmla="val -38869"/>
              <a:gd name="adj2" fmla="val 151611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Change Duration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057400" y="3581400"/>
            <a:ext cx="2438400" cy="304800"/>
          </a:xfrm>
          <a:prstGeom prst="wedgeRectCallout">
            <a:avLst>
              <a:gd name="adj1" fmla="val -38869"/>
              <a:gd name="adj2" fmla="val 151611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Add Actual Duration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648200" y="5715000"/>
            <a:ext cx="2438400" cy="304800"/>
          </a:xfrm>
          <a:prstGeom prst="wedgeRectCallout">
            <a:avLst>
              <a:gd name="adj1" fmla="val -40092"/>
              <a:gd name="adj2" fmla="val 164655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Add Percent Complete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17893" y="5410200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23" name="Curved Up Arrow 22"/>
          <p:cNvSpPr/>
          <p:nvPr/>
        </p:nvSpPr>
        <p:spPr bwMode="auto">
          <a:xfrm flipH="1" flipV="1">
            <a:off x="1569720" y="3048000"/>
            <a:ext cx="1021080" cy="2286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4" name="Curved Up Arrow 23"/>
          <p:cNvSpPr/>
          <p:nvPr/>
        </p:nvSpPr>
        <p:spPr bwMode="auto">
          <a:xfrm flipV="1">
            <a:off x="2392680" y="3962400"/>
            <a:ext cx="2255520" cy="3048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 flipV="1">
            <a:off x="2362200" y="4114800"/>
            <a:ext cx="609600" cy="1524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6" name="Curved Up Arrow 25"/>
          <p:cNvSpPr/>
          <p:nvPr/>
        </p:nvSpPr>
        <p:spPr bwMode="auto">
          <a:xfrm flipV="1">
            <a:off x="1783080" y="4953000"/>
            <a:ext cx="2865120" cy="3048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7" name="Curved Up Arrow 26"/>
          <p:cNvSpPr/>
          <p:nvPr/>
        </p:nvSpPr>
        <p:spPr bwMode="auto">
          <a:xfrm flipV="1">
            <a:off x="1752600" y="5029200"/>
            <a:ext cx="1066800" cy="2286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8" name="Curved Up Arrow 27"/>
          <p:cNvSpPr/>
          <p:nvPr/>
        </p:nvSpPr>
        <p:spPr bwMode="auto">
          <a:xfrm flipH="1" flipV="1">
            <a:off x="3429000" y="6172200"/>
            <a:ext cx="1021080" cy="2286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29" name="Curved Up Arrow 28"/>
          <p:cNvSpPr/>
          <p:nvPr/>
        </p:nvSpPr>
        <p:spPr bwMode="auto">
          <a:xfrm flipH="1" flipV="1">
            <a:off x="2743200" y="6172200"/>
            <a:ext cx="1706880" cy="2286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30" name="Curved Up Arrow 29"/>
          <p:cNvSpPr/>
          <p:nvPr/>
        </p:nvSpPr>
        <p:spPr bwMode="auto">
          <a:xfrm flipH="1" flipV="1">
            <a:off x="2209800" y="6172200"/>
            <a:ext cx="2240280" cy="228600"/>
          </a:xfrm>
          <a:prstGeom prst="curvedUpArrow">
            <a:avLst/>
          </a:prstGeom>
          <a:solidFill>
            <a:srgbClr val="002060"/>
          </a:solidFill>
          <a:ln w="6350" cap="flat" cmpd="tri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Updating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Assign Actual Dates first</a:t>
            </a:r>
          </a:p>
          <a:p>
            <a:r>
              <a:rPr lang="en-US" sz="2800" dirty="0"/>
              <a:t>Work </a:t>
            </a:r>
            <a:r>
              <a:rPr lang="en-US" sz="2800" u="sng" dirty="0"/>
              <a:t>with</a:t>
            </a:r>
            <a:r>
              <a:rPr lang="en-US" sz="2800" dirty="0"/>
              <a:t> the system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(Still) assess remaining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Divide Remaining Duration by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Enter a % Complete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Confirm all other fields are correct</a:t>
            </a:r>
          </a:p>
          <a:p>
            <a:r>
              <a:rPr lang="en-US" sz="2800" dirty="0"/>
              <a:t>Adjust Actual Duration &amp; Remaining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If Actual Duration line not up to Status Date, adjust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Re-enter Remaining Duration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Do not worry about Duration number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Update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z="2800" dirty="0"/>
              <a:t>Update Tasks Form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Closes after each activity</a:t>
            </a:r>
          </a:p>
          <a:p>
            <a:r>
              <a:rPr lang="en-US" sz="2800" dirty="0"/>
              <a:t>Task Information Form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Closes after each activity</a:t>
            </a:r>
          </a:p>
          <a:p>
            <a:r>
              <a:rPr lang="en-US" sz="2800" dirty="0"/>
              <a:t>Task Details Form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Closes after each activity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4075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59012"/>
            <a:ext cx="3962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Ron\Desktop\MS Task Details F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81475"/>
            <a:ext cx="828675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Update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Tracking Table in the Gantt Chart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Recommended for speed and accuracy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Show all columns to spot accidental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7500" r="31667"/>
          <a:stretch>
            <a:fillRect/>
          </a:stretch>
        </p:blipFill>
        <p:spPr bwMode="auto">
          <a:xfrm>
            <a:off x="228600" y="3429000"/>
            <a:ext cx="86814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Analyze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r>
              <a:rPr lang="en-US" sz="2800" dirty="0"/>
              <a:t>Identifying Variances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Start Variance &amp; Finish Variance columns can be used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Can display baseline &amp; schedule update in same view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Gantt chart wizard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F94C5D0B-D29E-42A8-B67D-53B54F3EA3A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067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0" y="2895600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Format / Gantt Chart Wizard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Analyze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MSP 2007 and later has a ‘Compare Project Versions’ utility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Graphically compares tasks and resources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Hard to understand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Confusing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Not very useable for presentations</a:t>
            </a:r>
          </a:p>
          <a:p>
            <a:r>
              <a:rPr lang="en-US" sz="2800" dirty="0"/>
              <a:t>MSP has a built-in VBA programming language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Allows for development of custom comparison software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Cannot prevent copying and altering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Analyze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/>
          <a:lstStyle/>
          <a:p>
            <a:r>
              <a:rPr lang="en-US" sz="2800" dirty="0"/>
              <a:t>Exporting schedules to MS Access or Excel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Use it to compare the two schedules</a:t>
            </a:r>
          </a:p>
          <a:p>
            <a:r>
              <a:rPr lang="en-US" sz="2800" dirty="0"/>
              <a:t>Third-party software comparison tools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If it reads multiple CPM software, does one size fit all?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MSP does not have an Original Duration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305A7-3BA2-0D9E-37EC-B4F76D26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B936-7DC9-CCF1-BA5B-6059EBE9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08FD5-5E46-4253-AC41-A82BAFEB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93105-71A0-1DD2-53B3-8D3BF07E388C}"/>
              </a:ext>
            </a:extLst>
          </p:cNvPr>
          <p:cNvSpPr txBox="1"/>
          <p:nvPr/>
        </p:nvSpPr>
        <p:spPr>
          <a:xfrm>
            <a:off x="0" y="-22086"/>
            <a:ext cx="9144000" cy="24776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The Correct CPM Setup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A00CE48-94D7-1944-BF28-273473208F84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CFA00-5FDC-0694-656E-4CFB6C360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29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Process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Not </a:t>
            </a:r>
            <a:r>
              <a:rPr lang="en-US" sz="3000" u="sng" dirty="0"/>
              <a:t>designed</a:t>
            </a:r>
            <a:r>
              <a:rPr lang="en-US" sz="3000" dirty="0"/>
              <a:t> to calculate CPM using a Status Date</a:t>
            </a:r>
          </a:p>
          <a:p>
            <a:r>
              <a:rPr lang="en-US" sz="3000" dirty="0"/>
              <a:t>Set the Status Date</a:t>
            </a:r>
          </a:p>
          <a:p>
            <a:pPr>
              <a:buNone/>
            </a:pP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Force MSP to observe the Status Date</a:t>
            </a:r>
          </a:p>
          <a:p>
            <a:pPr>
              <a:buNone/>
            </a:pPr>
            <a:r>
              <a:rPr lang="en-US" sz="3000" dirty="0"/>
              <a:t> 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 </a:t>
            </a:r>
          </a:p>
          <a:p>
            <a:r>
              <a:rPr lang="en-US" sz="3000" dirty="0"/>
              <a:t>Change w/ Update Project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Reschedule uncompleted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441960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Options / Calculation options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512" y="4800600"/>
            <a:ext cx="3671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5202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90600" y="1905000"/>
            <a:ext cx="286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Project / Project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4495800"/>
            <a:ext cx="322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Tracking / Update Project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066800" y="4300728"/>
            <a:ext cx="118872" cy="118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8200" y="3538728"/>
            <a:ext cx="118872" cy="118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66800" y="3733800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MSP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File based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Linking schedules/documents is dangerous</a:t>
            </a:r>
          </a:p>
          <a:p>
            <a:pPr lvl="1">
              <a:defRPr/>
            </a:pPr>
            <a:r>
              <a:rPr lang="en-US" sz="2400" dirty="0">
                <a:solidFill>
                  <a:srgbClr val="002060"/>
                </a:solidFill>
              </a:rPr>
              <a:t>Uses direct DOS </a:t>
            </a:r>
            <a:r>
              <a:rPr lang="en-US" sz="2400" dirty="0" err="1">
                <a:solidFill>
                  <a:srgbClr val="002060"/>
                </a:solidFill>
              </a:rPr>
              <a:t>disk:path</a:t>
            </a:r>
            <a:r>
              <a:rPr lang="en-US" sz="2400" dirty="0">
                <a:solidFill>
                  <a:srgbClr val="002060"/>
                </a:solidFill>
              </a:rPr>
              <a:t>\file name references</a:t>
            </a:r>
          </a:p>
          <a:p>
            <a:pPr lvl="1">
              <a:defRPr/>
            </a:pPr>
            <a:r>
              <a:rPr lang="en-US" sz="2400" dirty="0">
                <a:solidFill>
                  <a:srgbClr val="002060"/>
                </a:solidFill>
              </a:rPr>
              <a:t>Imported schedules will not properly link or update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/>
              <a:t>Work performed in memory with manual save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Post/Host/Publish model prevents simultaneous use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US" sz="2400" dirty="0">
                <a:solidFill>
                  <a:srgbClr val="002060"/>
                </a:solidFill>
              </a:rPr>
              <a:t>One person at a time uses a schedule</a:t>
            </a:r>
          </a:p>
          <a:p>
            <a:pPr marL="1200150" lvl="2" indent="-342900">
              <a:buFont typeface="Arial" pitchFamily="34" charset="0"/>
              <a:buChar char="•"/>
            </a:pPr>
            <a:r>
              <a:rPr lang="en-US" sz="2200" dirty="0"/>
              <a:t>Even with MS Project Server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Best used in localized, small group installations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Process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2800" dirty="0"/>
              <a:t>Unstarted tasks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Start No Earlier Than constraint = Project Status date </a:t>
            </a:r>
          </a:p>
          <a:p>
            <a:r>
              <a:rPr lang="en-US" sz="2800" dirty="0"/>
              <a:t>In-progress tasks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Resume Date set to the Update Project date  </a:t>
            </a:r>
          </a:p>
          <a:p>
            <a:r>
              <a:rPr lang="en-US" sz="2800" dirty="0"/>
              <a:t>Tasks lose any existing constraints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14" y="3581400"/>
            <a:ext cx="8664372" cy="263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One constraint per task – existing deleted</a:t>
            </a:r>
          </a:p>
          <a:p>
            <a:r>
              <a:rPr lang="en-US" sz="2800" dirty="0"/>
              <a:t>In-progress tasks resume date set to update project date</a:t>
            </a:r>
          </a:p>
          <a:p>
            <a:r>
              <a:rPr lang="en-US" sz="2800" dirty="0"/>
              <a:t>Only one out-of-sequence calculation mode</a:t>
            </a:r>
          </a:p>
          <a:p>
            <a:r>
              <a:rPr lang="en-US" sz="2800" dirty="0"/>
              <a:t>Problems later if </a:t>
            </a:r>
            <a:r>
              <a:rPr lang="en-US" sz="2800" dirty="0" err="1"/>
              <a:t>destatusing</a:t>
            </a:r>
            <a:r>
              <a:rPr lang="en-US" sz="2800" dirty="0"/>
              <a:t> the project</a:t>
            </a:r>
          </a:p>
          <a:p>
            <a:r>
              <a:rPr lang="en-US" sz="2800" dirty="0"/>
              <a:t>Update Project feature does not update the graphical Status Date setting  </a:t>
            </a:r>
          </a:p>
          <a:p>
            <a:r>
              <a:rPr lang="en-US" sz="2800" dirty="0"/>
              <a:t>Can still have tasks in future with actual dates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Same as P6 except,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No automatic notice in CPM computations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Does not change the start of CPM calculations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Still Project Start</a:t>
            </a:r>
          </a:p>
          <a:p>
            <a:r>
              <a:rPr lang="en-US" sz="2800" dirty="0"/>
              <a:t>These are not </a:t>
            </a:r>
            <a:r>
              <a:rPr lang="en-US" sz="2800" u="sng" dirty="0"/>
              <a:t>true</a:t>
            </a:r>
            <a:r>
              <a:rPr lang="en-US" sz="2800" dirty="0"/>
              <a:t> CPM Calculation Modes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“Constraint-Based CPM Calculation Mode”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CPM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Split In-Progress Tasks option must be selected</a:t>
            </a:r>
          </a:p>
          <a:p>
            <a:r>
              <a:rPr lang="en-US" sz="2800" dirty="0"/>
              <a:t>Must select desired options before tasks added</a:t>
            </a:r>
          </a:p>
          <a:p>
            <a:r>
              <a:rPr lang="en-US" sz="2800" dirty="0"/>
              <a:t>Updating task status updates resource status option must be checked</a:t>
            </a:r>
          </a:p>
          <a:p>
            <a:r>
              <a:rPr lang="en-US" sz="2800" dirty="0"/>
              <a:t>Task duration type must not be “Fixed Duration”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Opposite of normal P6 setting</a:t>
            </a:r>
          </a:p>
          <a:p>
            <a:r>
              <a:rPr lang="en-US" sz="2800" dirty="0"/>
              <a:t>Tasks only reflect the CPM options if updated by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Percent Complete (MS 2003)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Percent Complete or Remaining Duration (MS 2007+)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F10B-E783-977A-E459-65EE8F6F8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F60F-84FB-C54A-1316-8F120275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EBED9-7739-FD7F-1490-10B6314C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31338-BA89-910B-497F-5662E77080A8}"/>
              </a:ext>
            </a:extLst>
          </p:cNvPr>
          <p:cNvSpPr txBox="1"/>
          <p:nvPr/>
        </p:nvSpPr>
        <p:spPr>
          <a:xfrm>
            <a:off x="0" y="-22086"/>
            <a:ext cx="9144000" cy="24776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latin typeface="Monotype Corsiva" pitchFamily="66" charset="0"/>
              </a:rPr>
              <a:t>Putting It All Together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FAE40FA-E82E-A4FD-F902-7A58B43CFD64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35A10-E6A5-11A2-747E-643F86A7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7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Before Set-Up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/>
          <a:p>
            <a:r>
              <a:rPr lang="en-US"/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fld id="{F94C5D0B-D29E-42A8-B67D-53B54F3EA3A7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66800"/>
            <a:ext cx="4857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325"/>
            <a:ext cx="9130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94651" y="2960378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Project / Project Information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29709"/>
            <a:ext cx="5105400" cy="15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" y="3200400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Format / Guidelines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After Setting Status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2F00-E545-4901-A395-9C4C6D60BEB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Format / Guidelines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971800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Project / Project Information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9" y="1057275"/>
            <a:ext cx="483625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41132"/>
            <a:ext cx="5105400" cy="154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912863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Reschedule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002268"/>
            <a:ext cx="322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Tools / Tracking / Update Project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28448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1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2F00-E545-4901-A395-9C4C6D60BEB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4"/>
            <a:ext cx="9130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0" y="3603625"/>
            <a:ext cx="1809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+mn-lt"/>
              </a:rPr>
              <a:t>‘Retained Logic’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3613150"/>
            <a:ext cx="2409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+mn-lt"/>
              </a:rPr>
              <a:t>‘Progress Override’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239000" y="3886200"/>
            <a:ext cx="571500" cy="10287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486400" y="3886200"/>
            <a:ext cx="1019175" cy="18764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After Final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410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5274"/>
            <a:ext cx="9144001" cy="10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5498068"/>
            <a:ext cx="6020758" cy="36933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Notice that Actual Duration is incorrect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1219200"/>
            <a:ext cx="28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Project / Project Information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0" y="44196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D2124-037C-E729-FF49-CFE49C2F1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DD30-6631-6666-EA17-5B30C443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A2D83-994C-2A35-06C5-B03C3E5D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78CAE-A637-63A5-0CFF-DB9243BE3DFE}"/>
              </a:ext>
            </a:extLst>
          </p:cNvPr>
          <p:cNvSpPr txBox="1"/>
          <p:nvPr/>
        </p:nvSpPr>
        <p:spPr>
          <a:xfrm>
            <a:off x="0" y="-22086"/>
            <a:ext cx="9144000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 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Conclusions</a:t>
            </a: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0C4E333-E68D-F165-9250-D8E6DBE3CA6F}"/>
              </a:ext>
            </a:extLst>
          </p:cNvPr>
          <p:cNvSpPr txBox="1">
            <a:spLocks/>
          </p:cNvSpPr>
          <p:nvPr/>
        </p:nvSpPr>
        <p:spPr bwMode="auto">
          <a:xfrm>
            <a:off x="0" y="5962555"/>
            <a:ext cx="9144000" cy="895445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4AEE3-1DDE-C63C-8AE3-B61947BB0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44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MSP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86400"/>
          </a:xfrm>
        </p:spPr>
        <p:txBody>
          <a:bodyPr/>
          <a:lstStyle/>
          <a:p>
            <a:r>
              <a:rPr lang="en-US" sz="2800" dirty="0"/>
              <a:t>DOS Versions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V1 (1984), V2 (1985), V3 (1986), V4 (1986)</a:t>
            </a:r>
          </a:p>
          <a:p>
            <a:r>
              <a:rPr lang="en-US" sz="2800" dirty="0"/>
              <a:t>Windows Versions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V1 (1990), V3 (1992), V4 (1993), V4.1 (1995),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Project 98 (V9), Project 2000, Project 2002, Project 2003, Project 2007, Project 2010, Project 2013, Project 2016, 2019</a:t>
            </a:r>
          </a:p>
          <a:p>
            <a:r>
              <a:rPr lang="en-US" sz="2800" dirty="0"/>
              <a:t>MS Project Server Versions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Project Central (2000), Project Server (2002),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Office Project Server 2003, Office Project Server 2007, Project Server 2010, Project Server 2013, Project Server 2016, Project Server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MS Project is easy to set-up a schedule</a:t>
            </a:r>
          </a:p>
          <a:p>
            <a:r>
              <a:rPr lang="en-US" sz="2800" dirty="0"/>
              <a:t>Baseline functionality is poor</a:t>
            </a:r>
          </a:p>
          <a:p>
            <a:r>
              <a:rPr lang="en-US" sz="2800" dirty="0"/>
              <a:t>Updating typically causes unintended changes</a:t>
            </a:r>
          </a:p>
          <a:p>
            <a:r>
              <a:rPr lang="en-US" sz="2800" dirty="0"/>
              <a:t>Built-in update help routines may corrupt status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Automatic insertion of made-up dates and durations</a:t>
            </a:r>
          </a:p>
          <a:p>
            <a:r>
              <a:rPr lang="en-US" sz="2800" dirty="0"/>
              <a:t>Data Date issues complicate update process</a:t>
            </a:r>
          </a:p>
          <a:p>
            <a:r>
              <a:rPr lang="en-US" sz="2800" dirty="0"/>
              <a:t>Hard to note uncompleted work in the past</a:t>
            </a:r>
          </a:p>
          <a:p>
            <a:r>
              <a:rPr lang="en-US" sz="2800" dirty="0"/>
              <a:t>Difficult to identify variances</a:t>
            </a:r>
          </a:p>
          <a:p>
            <a:r>
              <a:rPr lang="en-US" sz="2800" dirty="0"/>
              <a:t>Impossible to accurately remove status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Time Impact Analysis / What-If Schedules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Assessment of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Microsoft Project </a:t>
            </a:r>
            <a:r>
              <a:rPr lang="en-US" sz="2800" u="sng" dirty="0"/>
              <a:t>can</a:t>
            </a:r>
            <a:r>
              <a:rPr lang="en-US" sz="2800" dirty="0"/>
              <a:t> be properly used in construction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Easy to build a schedule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More difficult to status accurately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User-assist features can change actual data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Very difficult to monitor status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Easy to have un-finished work in the ‘past’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Forensic analysis depends on saved backups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Baseline feature not capable of rebuilding activity</a:t>
            </a:r>
          </a:p>
          <a:p>
            <a:r>
              <a:rPr lang="en-US" sz="2800" dirty="0"/>
              <a:t>Recommend version MS Project 2007 or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AD5D5-881C-0AAA-ADC7-FC0160D9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8732-9E6D-52BE-14F2-596FDC2E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FC205-EB13-680E-E4D5-7267A83E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E6562-9547-9938-18E3-B5DF0FD72EB3}"/>
              </a:ext>
            </a:extLst>
          </p:cNvPr>
          <p:cNvSpPr txBox="1"/>
          <p:nvPr/>
        </p:nvSpPr>
        <p:spPr>
          <a:xfrm>
            <a:off x="0" y="-22086"/>
            <a:ext cx="9144000" cy="313162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Construction CPM Conference</a:t>
            </a:r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Questions?</a:t>
            </a: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E56EBDB-DE69-ADD0-F611-12F15AE1E5B4}"/>
              </a:ext>
            </a:extLst>
          </p:cNvPr>
          <p:cNvSpPr txBox="1">
            <a:spLocks/>
          </p:cNvSpPr>
          <p:nvPr/>
        </p:nvSpPr>
        <p:spPr bwMode="auto">
          <a:xfrm>
            <a:off x="0" y="5638801"/>
            <a:ext cx="9144000" cy="12192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Ron Winter, PSP, FAACE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Schedule Analyzer Software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ron@ronwinterconsulting.com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34B83-6A63-D568-48FE-8A458137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9200"/>
            <a:ext cx="9144000" cy="4438555"/>
          </a:xfrm>
          <a:prstGeom prst="rect">
            <a:avLst/>
          </a:prstGeom>
        </p:spPr>
      </p:pic>
      <p:pic>
        <p:nvPicPr>
          <p:cNvPr id="4" name="Picture 2" descr="C:\Users\Ron\Desktop\Ron_Cartoon.gif">
            <a:extLst>
              <a:ext uri="{FF2B5EF4-FFF2-40B4-BE49-F238E27FC236}">
                <a16:creationId xmlns:a16="http://schemas.microsoft.com/office/drawing/2014/main" id="{BAA0C105-8595-D559-A533-D54DCE7D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954" y="1371600"/>
            <a:ext cx="3684045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01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MSP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800" dirty="0"/>
              <a:t>Many features only available in newer versions</a:t>
            </a:r>
          </a:p>
          <a:p>
            <a:r>
              <a:rPr lang="en-US" sz="2800" dirty="0"/>
              <a:t>Affordable upgrades to earlier license holders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WRONG!  Only up to MS Project 2007</a:t>
            </a:r>
          </a:p>
          <a:p>
            <a:r>
              <a:rPr lang="en-US" sz="2800" dirty="0"/>
              <a:t>We recommend MSP 2007 or later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This paper was first written using MSP 2003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Updated using MSP 2007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Later partially updated using MSP 2013 &amp; 2016 &amp;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Construction CPM Conference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Purchasing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600" dirty="0"/>
              <a:t>MSP is not included in MS Office Suites</a:t>
            </a:r>
          </a:p>
          <a:p>
            <a:r>
              <a:rPr lang="en-US" sz="2800" dirty="0"/>
              <a:t>MSP version </a:t>
            </a:r>
            <a:r>
              <a:rPr lang="en-US" sz="2800" u="sng" dirty="0"/>
              <a:t>must</a:t>
            </a:r>
            <a:r>
              <a:rPr lang="en-US" sz="2800" dirty="0"/>
              <a:t> match your MS Office version</a:t>
            </a:r>
          </a:p>
          <a:p>
            <a:r>
              <a:rPr lang="en-US" sz="2800" dirty="0"/>
              <a:t>Standalone available in two editions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Standard </a:t>
            </a:r>
          </a:p>
          <a:p>
            <a:pPr lvl="2"/>
            <a:r>
              <a:rPr lang="en-US" sz="2000" dirty="0"/>
              <a:t>Project 2019 ~ $650</a:t>
            </a:r>
          </a:p>
          <a:p>
            <a:pPr lvl="2"/>
            <a:r>
              <a:rPr lang="en-US" sz="2000" dirty="0"/>
              <a:t>Project 2016 ~ $600</a:t>
            </a:r>
          </a:p>
          <a:p>
            <a:pPr lvl="2"/>
            <a:r>
              <a:rPr lang="en-US" sz="2000" dirty="0"/>
              <a:t>Project 2013 ~ $600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Professional </a:t>
            </a:r>
          </a:p>
          <a:p>
            <a:pPr lvl="2"/>
            <a:r>
              <a:rPr lang="en-US" sz="2000" dirty="0"/>
              <a:t>Standard + team collaboration tools + connect to Microsoft Project Server</a:t>
            </a:r>
          </a:p>
          <a:p>
            <a:pPr lvl="2"/>
            <a:r>
              <a:rPr lang="en-US" sz="2000" dirty="0"/>
              <a:t>Project 2019 ~ $925 &amp; $50</a:t>
            </a:r>
          </a:p>
          <a:p>
            <a:pPr lvl="2"/>
            <a:r>
              <a:rPr lang="en-US" sz="2000" dirty="0"/>
              <a:t>Project 2016 ~ $350 &amp; $70</a:t>
            </a:r>
          </a:p>
          <a:p>
            <a:pPr lvl="2"/>
            <a:r>
              <a:rPr lang="en-US" sz="2000" dirty="0"/>
              <a:t>Project 2013 ~ $600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buNone/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Purchasing MSP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sz="2600" dirty="0"/>
              <a:t>MSP Cloud version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Project Online Essentials: $7 per user per month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Project Online Professional: $30 per user per month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Project Online Premium: $55 per user per month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5D0B-D29E-42A8-B67D-53B54F3EA3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Construction</a:t>
            </a:r>
            <a:r>
              <a:rPr lang="en-US" dirty="0">
                <a:solidFill>
                  <a:srgbClr val="0070C0"/>
                </a:solidFill>
              </a:rPr>
              <a:t> CPM Conference</a:t>
            </a:r>
          </a:p>
        </p:txBody>
      </p:sp>
    </p:spTree>
    <p:extLst>
      <p:ext uri="{BB962C8B-B14F-4D97-AF65-F5344CB8AC3E}">
        <p14:creationId xmlns:p14="http://schemas.microsoft.com/office/powerpoint/2010/main" val="3555696866"/>
      </p:ext>
    </p:extLst>
  </p:cSld>
  <p:clrMapOvr>
    <a:masterClrMapping/>
  </p:clrMapOvr>
</p:sld>
</file>

<file path=ppt/theme/theme1.xml><?xml version="1.0" encoding="utf-8"?>
<a:theme xmlns:a="http://schemas.openxmlformats.org/drawingml/2006/main" name="RonWinterConsulting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RonWinterConsulting</Template>
  <TotalTime>1591</TotalTime>
  <Words>2745</Words>
  <Application>Microsoft Office PowerPoint</Application>
  <PresentationFormat>On-screen Show (4:3)</PresentationFormat>
  <Paragraphs>577</Paragraphs>
  <Slides>62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Monotype Corsiva</vt:lpstr>
      <vt:lpstr>RonWinterConsulting</vt:lpstr>
      <vt:lpstr>Document</vt:lpstr>
      <vt:lpstr>PowerPoint Presentation</vt:lpstr>
      <vt:lpstr>Ron Winter, PSP, FAACE</vt:lpstr>
      <vt:lpstr>Overview</vt:lpstr>
      <vt:lpstr>Introduction</vt:lpstr>
      <vt:lpstr>MSP Introduction</vt:lpstr>
      <vt:lpstr>MSP History</vt:lpstr>
      <vt:lpstr>MSP History</vt:lpstr>
      <vt:lpstr>Purchasing MSP</vt:lpstr>
      <vt:lpstr>Purchasing MSP</vt:lpstr>
      <vt:lpstr>Purchasing MSP</vt:lpstr>
      <vt:lpstr>Purchasing MSP</vt:lpstr>
      <vt:lpstr>Purchasing MSP</vt:lpstr>
      <vt:lpstr>Purchasing MSP</vt:lpstr>
      <vt:lpstr>Issues</vt:lpstr>
      <vt:lpstr>PowerPoint Presentation</vt:lpstr>
      <vt:lpstr>MSP Differences</vt:lpstr>
      <vt:lpstr>Differences from P6</vt:lpstr>
      <vt:lpstr>Differences from P6</vt:lpstr>
      <vt:lpstr>MSP Summary Tasks</vt:lpstr>
      <vt:lpstr>MSP Summary Tasks</vt:lpstr>
      <vt:lpstr>Differences from P6</vt:lpstr>
      <vt:lpstr>Differences from P6</vt:lpstr>
      <vt:lpstr>Calculation Differences</vt:lpstr>
      <vt:lpstr>Status Date Ignored</vt:lpstr>
      <vt:lpstr>CPM Recalculation</vt:lpstr>
      <vt:lpstr>Baseline Schedules</vt:lpstr>
      <vt:lpstr>Baseline Schedules</vt:lpstr>
      <vt:lpstr>Baseline Schedules</vt:lpstr>
      <vt:lpstr>Baseline Schedules</vt:lpstr>
      <vt:lpstr>Baseline Schedules</vt:lpstr>
      <vt:lpstr>MSP &amp; P6 Exchanges</vt:lpstr>
      <vt:lpstr>PowerPoint Presentation</vt:lpstr>
      <vt:lpstr>Tracking Progress</vt:lpstr>
      <vt:lpstr>Schedule Set-up</vt:lpstr>
      <vt:lpstr>Schedule Set-up</vt:lpstr>
      <vt:lpstr>Schedule Options</vt:lpstr>
      <vt:lpstr>Calculation Options</vt:lpstr>
      <vt:lpstr>Setting a Baseline</vt:lpstr>
      <vt:lpstr>Updating the Schedule</vt:lpstr>
      <vt:lpstr>Updating Rules</vt:lpstr>
      <vt:lpstr>Updating Rules</vt:lpstr>
      <vt:lpstr>Updating MSP</vt:lpstr>
      <vt:lpstr>Update Methods</vt:lpstr>
      <vt:lpstr>Update Methods</vt:lpstr>
      <vt:lpstr>Analyze Progress</vt:lpstr>
      <vt:lpstr>Analyze Progress</vt:lpstr>
      <vt:lpstr>Analyze Progress</vt:lpstr>
      <vt:lpstr>PowerPoint Presentation</vt:lpstr>
      <vt:lpstr>Process Overview</vt:lpstr>
      <vt:lpstr>Process Overview</vt:lpstr>
      <vt:lpstr>Disadvantages</vt:lpstr>
      <vt:lpstr>Disadvantages</vt:lpstr>
      <vt:lpstr>CPM Checklist</vt:lpstr>
      <vt:lpstr>PowerPoint Presentation</vt:lpstr>
      <vt:lpstr>Before Set-Up</vt:lpstr>
      <vt:lpstr>After Setting Status Date</vt:lpstr>
      <vt:lpstr>Reschedule Work</vt:lpstr>
      <vt:lpstr>After Final Update</vt:lpstr>
      <vt:lpstr>PowerPoint Presentation</vt:lpstr>
      <vt:lpstr>Conclusions</vt:lpstr>
      <vt:lpstr>Assessment of MSP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Really Understanding Microsoft Project™</dc:title>
  <dc:creator>Ron</dc:creator>
  <cp:lastModifiedBy>Reviewer 1</cp:lastModifiedBy>
  <cp:revision>158</cp:revision>
  <cp:lastPrinted>2019-12-27T15:47:14Z</cp:lastPrinted>
  <dcterms:created xsi:type="dcterms:W3CDTF">2014-08-05T13:40:02Z</dcterms:created>
  <dcterms:modified xsi:type="dcterms:W3CDTF">2024-12-18T19:08:00Z</dcterms:modified>
</cp:coreProperties>
</file>